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01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39250" y="400050"/>
            <a:ext cx="990600" cy="9905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6250" y="507692"/>
            <a:ext cx="2962275" cy="282034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43240" y="2705100"/>
            <a:ext cx="1323975" cy="160782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6665" y="2619375"/>
            <a:ext cx="1697848" cy="171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8269" y="1875790"/>
            <a:ext cx="9436861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16125" y="3790315"/>
            <a:ext cx="842644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Roboto"/>
                <a:cs typeface="Roboto"/>
              </a:rPr>
              <a:t>ВН</a:t>
            </a:r>
            <a:r>
              <a:rPr sz="1100" b="1" spc="-5" dirty="0">
                <a:solidFill>
                  <a:srgbClr val="FF0000"/>
                </a:solidFill>
                <a:latin typeface="Roboto"/>
                <a:cs typeface="Roboto"/>
              </a:rPr>
              <a:t>ИМ</a:t>
            </a:r>
            <a:r>
              <a:rPr sz="1100" b="1" spc="15" dirty="0">
                <a:solidFill>
                  <a:srgbClr val="FF0000"/>
                </a:solidFill>
                <a:latin typeface="Roboto"/>
                <a:cs typeface="Roboto"/>
              </a:rPr>
              <a:t>АН</a:t>
            </a:r>
            <a:r>
              <a:rPr sz="1100" b="1" spc="10" dirty="0">
                <a:solidFill>
                  <a:srgbClr val="FF0000"/>
                </a:solidFill>
                <a:latin typeface="Roboto"/>
                <a:cs typeface="Roboto"/>
              </a:rPr>
              <a:t>И</a:t>
            </a:r>
            <a:r>
              <a:rPr sz="1100" b="1" spc="5" dirty="0">
                <a:solidFill>
                  <a:srgbClr val="FF0000"/>
                </a:solidFill>
                <a:latin typeface="Roboto"/>
                <a:cs typeface="Roboto"/>
              </a:rPr>
              <a:t>Е!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4102989"/>
            <a:ext cx="2986405" cy="121221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02235" marR="5080" indent="-90170" algn="just">
              <a:lnSpc>
                <a:spcPct val="102299"/>
              </a:lnSpc>
              <a:spcBef>
                <a:spcPts val="70"/>
              </a:spcBef>
              <a:buFont typeface="Symbol"/>
              <a:buChar char=""/>
              <a:tabLst>
                <a:tab pos="102870" algn="l"/>
              </a:tabLst>
            </a:pPr>
            <a:r>
              <a:rPr sz="1100" dirty="0">
                <a:latin typeface="Roboto"/>
                <a:cs typeface="Roboto"/>
              </a:rPr>
              <a:t>Вейп, </a:t>
            </a:r>
            <a:r>
              <a:rPr sz="1100" spc="-20" dirty="0">
                <a:latin typeface="Roboto"/>
                <a:cs typeface="Roboto"/>
              </a:rPr>
              <a:t>так </a:t>
            </a:r>
            <a:r>
              <a:rPr sz="1100" spc="25" dirty="0">
                <a:latin typeface="Roboto"/>
                <a:cs typeface="Roboto"/>
              </a:rPr>
              <a:t>же </a:t>
            </a:r>
            <a:r>
              <a:rPr sz="1100" spc="-5" dirty="0">
                <a:latin typeface="Roboto"/>
                <a:cs typeface="Roboto"/>
              </a:rPr>
              <a:t>как любая </a:t>
            </a:r>
            <a:r>
              <a:rPr sz="1100" spc="-15" dirty="0">
                <a:latin typeface="Roboto"/>
                <a:cs typeface="Roboto"/>
              </a:rPr>
              <a:t>никотинсодержа- </a:t>
            </a:r>
            <a:r>
              <a:rPr sz="1100" spc="-10" dirty="0">
                <a:latin typeface="Roboto"/>
                <a:cs typeface="Roboto"/>
              </a:rPr>
              <a:t> </a:t>
            </a:r>
            <a:r>
              <a:rPr sz="1100" spc="-20" dirty="0">
                <a:latin typeface="Roboto"/>
                <a:cs typeface="Roboto"/>
              </a:rPr>
              <a:t>щая </a:t>
            </a:r>
            <a:r>
              <a:rPr sz="1100" spc="-15" dirty="0">
                <a:latin typeface="Roboto"/>
                <a:cs typeface="Roboto"/>
              </a:rPr>
              <a:t>продукция, </a:t>
            </a:r>
            <a:r>
              <a:rPr sz="1100" spc="-10" dirty="0">
                <a:latin typeface="Roboto"/>
                <a:cs typeface="Roboto"/>
              </a:rPr>
              <a:t>представляет </a:t>
            </a:r>
            <a:r>
              <a:rPr sz="1100" spc="-20" dirty="0">
                <a:latin typeface="Roboto"/>
                <a:cs typeface="Roboto"/>
              </a:rPr>
              <a:t>угрозу </a:t>
            </a:r>
            <a:r>
              <a:rPr sz="1100" spc="-40" dirty="0">
                <a:latin typeface="Roboto"/>
                <a:cs typeface="Roboto"/>
              </a:rPr>
              <a:t>жиз- </a:t>
            </a:r>
            <a:r>
              <a:rPr sz="1100" spc="-35" dirty="0">
                <a:latin typeface="Roboto"/>
                <a:cs typeface="Roboto"/>
              </a:rPr>
              <a:t> </a:t>
            </a:r>
            <a:r>
              <a:rPr sz="1100" spc="10" dirty="0">
                <a:latin typeface="Roboto"/>
                <a:cs typeface="Roboto"/>
              </a:rPr>
              <a:t>ни</a:t>
            </a:r>
            <a:r>
              <a:rPr sz="1100" spc="-5" dirty="0">
                <a:latin typeface="Roboto"/>
                <a:cs typeface="Roboto"/>
              </a:rPr>
              <a:t> </a:t>
            </a:r>
            <a:r>
              <a:rPr sz="1100" spc="10" dirty="0">
                <a:latin typeface="Roboto"/>
                <a:cs typeface="Roboto"/>
              </a:rPr>
              <a:t>и</a:t>
            </a:r>
            <a:r>
              <a:rPr sz="1100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здоровью</a:t>
            </a:r>
            <a:r>
              <a:rPr sz="1100" spc="-10" dirty="0">
                <a:latin typeface="Roboto"/>
                <a:cs typeface="Roboto"/>
              </a:rPr>
              <a:t> </a:t>
            </a:r>
            <a:r>
              <a:rPr sz="1100" dirty="0">
                <a:latin typeface="Roboto"/>
                <a:cs typeface="Roboto"/>
              </a:rPr>
              <a:t>человека.</a:t>
            </a:r>
            <a:endParaRPr sz="1100">
              <a:latin typeface="Roboto"/>
              <a:cs typeface="Roboto"/>
            </a:endParaRPr>
          </a:p>
          <a:p>
            <a:pPr marL="102235" indent="-90170" algn="just">
              <a:lnSpc>
                <a:spcPct val="100000"/>
              </a:lnSpc>
              <a:spcBef>
                <a:spcPts val="660"/>
              </a:spcBef>
              <a:buFont typeface="Symbol"/>
              <a:buChar char=""/>
              <a:tabLst>
                <a:tab pos="102870" algn="l"/>
              </a:tabLst>
            </a:pPr>
            <a:r>
              <a:rPr sz="1100" dirty="0">
                <a:latin typeface="Roboto"/>
                <a:cs typeface="Roboto"/>
              </a:rPr>
              <a:t>Вейпы</a:t>
            </a:r>
            <a:r>
              <a:rPr sz="1100" spc="-20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вызывают</a:t>
            </a:r>
            <a:r>
              <a:rPr sz="1100" spc="-30" dirty="0">
                <a:latin typeface="Roboto"/>
                <a:cs typeface="Roboto"/>
              </a:rPr>
              <a:t> </a:t>
            </a:r>
            <a:r>
              <a:rPr sz="1100" spc="-10" dirty="0">
                <a:latin typeface="Roboto"/>
                <a:cs typeface="Roboto"/>
              </a:rPr>
              <a:t>зависимость.</a:t>
            </a:r>
            <a:endParaRPr sz="1100">
              <a:latin typeface="Roboto"/>
              <a:cs typeface="Roboto"/>
            </a:endParaRPr>
          </a:p>
          <a:p>
            <a:pPr marL="102235" marR="6350" indent="-90170" algn="just">
              <a:lnSpc>
                <a:spcPct val="101800"/>
              </a:lnSpc>
              <a:spcBef>
                <a:spcPts val="650"/>
              </a:spcBef>
              <a:buFont typeface="Symbol"/>
              <a:buChar char=""/>
              <a:tabLst>
                <a:tab pos="102870" algn="l"/>
              </a:tabLst>
            </a:pPr>
            <a:r>
              <a:rPr sz="1100" dirty="0">
                <a:latin typeface="Roboto"/>
                <a:cs typeface="Roboto"/>
              </a:rPr>
              <a:t>Использование</a:t>
            </a:r>
            <a:r>
              <a:rPr sz="1100" spc="5" dirty="0">
                <a:latin typeface="Roboto"/>
                <a:cs typeface="Roboto"/>
              </a:rPr>
              <a:t> </a:t>
            </a:r>
            <a:r>
              <a:rPr sz="1100" spc="-10" dirty="0">
                <a:latin typeface="Roboto"/>
                <a:cs typeface="Roboto"/>
              </a:rPr>
              <a:t>электронных</a:t>
            </a:r>
            <a:r>
              <a:rPr sz="1100" spc="-5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средств </a:t>
            </a:r>
            <a:r>
              <a:rPr sz="1100" spc="-10" dirty="0">
                <a:latin typeface="Roboto"/>
                <a:cs typeface="Roboto"/>
              </a:rPr>
              <a:t> доставки</a:t>
            </a:r>
            <a:r>
              <a:rPr sz="1100" spc="160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никотина</a:t>
            </a:r>
            <a:r>
              <a:rPr sz="1100" spc="140" dirty="0">
                <a:latin typeface="Roboto"/>
                <a:cs typeface="Roboto"/>
              </a:rPr>
              <a:t> </a:t>
            </a:r>
            <a:r>
              <a:rPr sz="1100" spc="-10" dirty="0">
                <a:latin typeface="Roboto"/>
                <a:cs typeface="Roboto"/>
              </a:rPr>
              <a:t>регулируется</a:t>
            </a:r>
            <a:r>
              <a:rPr sz="1100" spc="160" dirty="0">
                <a:latin typeface="Roboto"/>
                <a:cs typeface="Roboto"/>
              </a:rPr>
              <a:t> </a:t>
            </a:r>
            <a:r>
              <a:rPr sz="1100" spc="-45" dirty="0">
                <a:latin typeface="Roboto"/>
                <a:cs typeface="Roboto"/>
              </a:rPr>
              <a:t>ФЗ-15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5291709"/>
            <a:ext cx="2987040" cy="147447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02235" marR="5080" algn="just">
              <a:lnSpc>
                <a:spcPct val="102299"/>
              </a:lnSpc>
              <a:spcBef>
                <a:spcPts val="70"/>
              </a:spcBef>
            </a:pPr>
            <a:r>
              <a:rPr sz="1100" spc="-5" dirty="0">
                <a:latin typeface="Roboto"/>
                <a:cs typeface="Roboto"/>
              </a:rPr>
              <a:t>«Об</a:t>
            </a:r>
            <a:r>
              <a:rPr sz="1100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охране </a:t>
            </a:r>
            <a:r>
              <a:rPr sz="1100" spc="-15" dirty="0">
                <a:latin typeface="Roboto"/>
                <a:cs typeface="Roboto"/>
              </a:rPr>
              <a:t>здоровья</a:t>
            </a:r>
            <a:r>
              <a:rPr sz="1100" spc="-10" dirty="0">
                <a:latin typeface="Roboto"/>
                <a:cs typeface="Roboto"/>
              </a:rPr>
              <a:t> </a:t>
            </a:r>
            <a:r>
              <a:rPr sz="1100" dirty="0">
                <a:latin typeface="Roboto"/>
                <a:cs typeface="Roboto"/>
              </a:rPr>
              <a:t>граждан </a:t>
            </a:r>
            <a:r>
              <a:rPr sz="1100" spc="-20" dirty="0">
                <a:latin typeface="Roboto"/>
                <a:cs typeface="Roboto"/>
              </a:rPr>
              <a:t>от</a:t>
            </a:r>
            <a:r>
              <a:rPr sz="1100" spc="-15" dirty="0">
                <a:latin typeface="Roboto"/>
                <a:cs typeface="Roboto"/>
              </a:rPr>
              <a:t> </a:t>
            </a:r>
            <a:r>
              <a:rPr sz="1100" spc="-35" dirty="0">
                <a:latin typeface="Roboto"/>
                <a:cs typeface="Roboto"/>
              </a:rPr>
              <a:t>воздей- </a:t>
            </a:r>
            <a:r>
              <a:rPr sz="1100" spc="-30" dirty="0">
                <a:latin typeface="Roboto"/>
                <a:cs typeface="Roboto"/>
              </a:rPr>
              <a:t> </a:t>
            </a:r>
            <a:r>
              <a:rPr sz="1100" spc="-10" dirty="0">
                <a:latin typeface="Roboto"/>
                <a:cs typeface="Roboto"/>
              </a:rPr>
              <a:t>ствия </a:t>
            </a:r>
            <a:r>
              <a:rPr sz="1100" spc="-5" dirty="0">
                <a:latin typeface="Roboto"/>
                <a:cs typeface="Roboto"/>
              </a:rPr>
              <a:t>окружающего табачного </a:t>
            </a:r>
            <a:r>
              <a:rPr sz="1100" spc="-15" dirty="0">
                <a:latin typeface="Roboto"/>
                <a:cs typeface="Roboto"/>
              </a:rPr>
              <a:t>дыма </a:t>
            </a:r>
            <a:r>
              <a:rPr sz="1100" spc="10" dirty="0">
                <a:latin typeface="Roboto"/>
                <a:cs typeface="Roboto"/>
              </a:rPr>
              <a:t>и </a:t>
            </a:r>
            <a:r>
              <a:rPr sz="1100" spc="-65" dirty="0">
                <a:latin typeface="Roboto"/>
                <a:cs typeface="Roboto"/>
              </a:rPr>
              <a:t>по- </a:t>
            </a:r>
            <a:r>
              <a:rPr sz="1100" spc="-60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следствий</a:t>
            </a:r>
            <a:r>
              <a:rPr sz="1100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потребления</a:t>
            </a:r>
            <a:r>
              <a:rPr sz="1100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табака»,</a:t>
            </a:r>
            <a:r>
              <a:rPr sz="1100" spc="-10" dirty="0">
                <a:latin typeface="Roboto"/>
                <a:cs typeface="Roboto"/>
              </a:rPr>
              <a:t> </a:t>
            </a:r>
            <a:r>
              <a:rPr sz="1100" dirty="0">
                <a:latin typeface="Roboto"/>
                <a:cs typeface="Roboto"/>
              </a:rPr>
              <a:t>на</a:t>
            </a:r>
            <a:r>
              <a:rPr sz="1100" spc="5" dirty="0">
                <a:latin typeface="Roboto"/>
                <a:cs typeface="Roboto"/>
              </a:rPr>
              <a:t> них </a:t>
            </a:r>
            <a:r>
              <a:rPr sz="1100" spc="10" dirty="0">
                <a:latin typeface="Roboto"/>
                <a:cs typeface="Roboto"/>
              </a:rPr>
              <a:t> </a:t>
            </a:r>
            <a:r>
              <a:rPr sz="1100" spc="-10" dirty="0">
                <a:latin typeface="Roboto"/>
                <a:cs typeface="Roboto"/>
              </a:rPr>
              <a:t>распространяются </a:t>
            </a:r>
            <a:r>
              <a:rPr sz="1100" spc="-15" dirty="0">
                <a:latin typeface="Roboto"/>
                <a:cs typeface="Roboto"/>
              </a:rPr>
              <a:t>запреты </a:t>
            </a:r>
            <a:r>
              <a:rPr sz="1100" spc="10" dirty="0">
                <a:latin typeface="Roboto"/>
                <a:cs typeface="Roboto"/>
              </a:rPr>
              <a:t>и </a:t>
            </a:r>
            <a:r>
              <a:rPr sz="1100" spc="-5" dirty="0">
                <a:latin typeface="Roboto"/>
                <a:cs typeface="Roboto"/>
              </a:rPr>
              <a:t>ограничения, </a:t>
            </a:r>
            <a:r>
              <a:rPr sz="1100" spc="-260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как</a:t>
            </a:r>
            <a:r>
              <a:rPr sz="1100" spc="-15" dirty="0">
                <a:latin typeface="Roboto"/>
                <a:cs typeface="Roboto"/>
              </a:rPr>
              <a:t> </a:t>
            </a:r>
            <a:r>
              <a:rPr sz="1100" spc="10" dirty="0">
                <a:latin typeface="Roboto"/>
                <a:cs typeface="Roboto"/>
              </a:rPr>
              <a:t>и</a:t>
            </a:r>
            <a:r>
              <a:rPr sz="1100" dirty="0">
                <a:latin typeface="Roboto"/>
                <a:cs typeface="Roboto"/>
              </a:rPr>
              <a:t> на</a:t>
            </a:r>
            <a:r>
              <a:rPr sz="1100" spc="-15" dirty="0">
                <a:latin typeface="Roboto"/>
                <a:cs typeface="Roboto"/>
              </a:rPr>
              <a:t> </a:t>
            </a:r>
            <a:r>
              <a:rPr sz="1100" spc="-20" dirty="0">
                <a:latin typeface="Roboto"/>
                <a:cs typeface="Roboto"/>
              </a:rPr>
              <a:t>другую</a:t>
            </a:r>
            <a:r>
              <a:rPr sz="1100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табачную</a:t>
            </a:r>
            <a:r>
              <a:rPr sz="1100" spc="-5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продукцию.</a:t>
            </a:r>
            <a:endParaRPr sz="1100">
              <a:latin typeface="Roboto"/>
              <a:cs typeface="Roboto"/>
            </a:endParaRPr>
          </a:p>
          <a:p>
            <a:pPr marL="102235" marR="5080" indent="-90170" algn="just">
              <a:lnSpc>
                <a:spcPct val="101800"/>
              </a:lnSpc>
              <a:spcBef>
                <a:spcPts val="650"/>
              </a:spcBef>
              <a:buFont typeface="Symbol"/>
              <a:buChar char=""/>
              <a:tabLst>
                <a:tab pos="102870" algn="l"/>
              </a:tabLst>
            </a:pPr>
            <a:r>
              <a:rPr sz="1100" spc="-15" dirty="0">
                <a:latin typeface="Roboto"/>
                <a:cs typeface="Roboto"/>
              </a:rPr>
              <a:t>В результате </a:t>
            </a:r>
            <a:r>
              <a:rPr sz="1100" dirty="0">
                <a:latin typeface="Roboto"/>
                <a:cs typeface="Roboto"/>
              </a:rPr>
              <a:t>повреждения вейпа </a:t>
            </a:r>
            <a:r>
              <a:rPr sz="1100" spc="-30" dirty="0">
                <a:latin typeface="Roboto"/>
                <a:cs typeface="Roboto"/>
              </a:rPr>
              <a:t>потреби- </a:t>
            </a:r>
            <a:r>
              <a:rPr sz="1100" spc="-25" dirty="0">
                <a:latin typeface="Roboto"/>
                <a:cs typeface="Roboto"/>
              </a:rPr>
              <a:t> </a:t>
            </a:r>
            <a:r>
              <a:rPr sz="1100" spc="-5" dirty="0">
                <a:latin typeface="Roboto"/>
                <a:cs typeface="Roboto"/>
              </a:rPr>
              <a:t>телю </a:t>
            </a:r>
            <a:r>
              <a:rPr sz="1100" spc="-15" dirty="0">
                <a:latin typeface="Roboto"/>
                <a:cs typeface="Roboto"/>
              </a:rPr>
              <a:t>могут быть </a:t>
            </a:r>
            <a:r>
              <a:rPr sz="1100" dirty="0">
                <a:latin typeface="Roboto"/>
                <a:cs typeface="Roboto"/>
              </a:rPr>
              <a:t>нанесены тяжелые </a:t>
            </a:r>
            <a:r>
              <a:rPr sz="1100" spc="10" dirty="0">
                <a:latin typeface="Roboto"/>
                <a:cs typeface="Roboto"/>
              </a:rPr>
              <a:t>ожоги </a:t>
            </a:r>
            <a:r>
              <a:rPr sz="1100" spc="-260" dirty="0">
                <a:latin typeface="Roboto"/>
                <a:cs typeface="Roboto"/>
              </a:rPr>
              <a:t> </a:t>
            </a:r>
            <a:r>
              <a:rPr sz="1100" spc="10" dirty="0">
                <a:latin typeface="Roboto"/>
                <a:cs typeface="Roboto"/>
              </a:rPr>
              <a:t>и</a:t>
            </a:r>
            <a:r>
              <a:rPr sz="1100" spc="-5" dirty="0">
                <a:latin typeface="Roboto"/>
                <a:cs typeface="Roboto"/>
              </a:rPr>
              <a:t> </a:t>
            </a:r>
            <a:r>
              <a:rPr sz="1100" spc="-15" dirty="0">
                <a:latin typeface="Roboto"/>
                <a:cs typeface="Roboto"/>
              </a:rPr>
              <a:t>травмы.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28269" y="1875790"/>
            <a:ext cx="9900031" cy="5740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29425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Осторожно!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213216" y="2552827"/>
            <a:ext cx="178168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5" dirty="0">
                <a:solidFill>
                  <a:srgbClr val="FF0000"/>
                </a:solidFill>
                <a:latin typeface="Roboto"/>
                <a:cs typeface="Roboto"/>
              </a:rPr>
              <a:t>Вейп</a:t>
            </a:r>
            <a:endParaRPr sz="3600" dirty="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68920" y="5849873"/>
            <a:ext cx="2770505" cy="8934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900" b="1" spc="-20" dirty="0">
                <a:solidFill>
                  <a:srgbClr val="FF0000"/>
                </a:solidFill>
                <a:latin typeface="Roboto"/>
                <a:cs typeface="Roboto"/>
              </a:rPr>
              <a:t>что </a:t>
            </a:r>
            <a:r>
              <a:rPr sz="1900" b="1" spc="15" dirty="0">
                <a:solidFill>
                  <a:srgbClr val="FF0000"/>
                </a:solidFill>
                <a:latin typeface="Roboto"/>
                <a:cs typeface="Roboto"/>
              </a:rPr>
              <a:t>нужно </a:t>
            </a:r>
            <a:r>
              <a:rPr sz="1900" b="1" spc="-30" dirty="0">
                <a:solidFill>
                  <a:srgbClr val="FF0000"/>
                </a:solidFill>
                <a:latin typeface="Roboto"/>
                <a:cs typeface="Roboto"/>
              </a:rPr>
              <a:t>знать, </a:t>
            </a:r>
            <a:r>
              <a:rPr sz="1900" b="1" spc="-15" dirty="0">
                <a:solidFill>
                  <a:srgbClr val="FF0000"/>
                </a:solidFill>
                <a:latin typeface="Roboto"/>
                <a:cs typeface="Roboto"/>
              </a:rPr>
              <a:t>чтобы </a:t>
            </a:r>
            <a:r>
              <a:rPr sz="1900" b="1" spc="-459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00" b="1" spc="15" dirty="0">
                <a:solidFill>
                  <a:srgbClr val="FF0000"/>
                </a:solidFill>
                <a:latin typeface="Roboto"/>
                <a:cs typeface="Roboto"/>
              </a:rPr>
              <a:t>не </a:t>
            </a:r>
            <a:r>
              <a:rPr sz="1900" b="1" spc="-15" dirty="0">
                <a:solidFill>
                  <a:srgbClr val="FF0000"/>
                </a:solidFill>
                <a:latin typeface="Roboto"/>
                <a:cs typeface="Roboto"/>
              </a:rPr>
              <a:t>стать </a:t>
            </a:r>
            <a:r>
              <a:rPr sz="1900" b="1" spc="10" dirty="0">
                <a:solidFill>
                  <a:srgbClr val="FF0000"/>
                </a:solidFill>
                <a:latin typeface="Roboto"/>
                <a:cs typeface="Roboto"/>
              </a:rPr>
              <a:t>жертвой </a:t>
            </a:r>
            <a:r>
              <a:rPr sz="1900" b="1" spc="1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1900" b="1" spc="-5" dirty="0">
                <a:solidFill>
                  <a:srgbClr val="FF0000"/>
                </a:solidFill>
                <a:latin typeface="Roboto"/>
                <a:cs typeface="Roboto"/>
              </a:rPr>
              <a:t>обмана</a:t>
            </a:r>
            <a:endParaRPr sz="1900" dirty="0">
              <a:latin typeface="Roboto"/>
              <a:cs typeface="Roboto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93609" y="3975254"/>
            <a:ext cx="3175000" cy="17199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14020"/>
            <a:ext cx="2985770" cy="89471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708660" algn="just">
              <a:lnSpc>
                <a:spcPct val="100000"/>
              </a:lnSpc>
              <a:spcBef>
                <a:spcPts val="280"/>
              </a:spcBef>
            </a:pP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В</a:t>
            </a:r>
            <a:r>
              <a:rPr sz="900" b="1" spc="10" dirty="0">
                <a:solidFill>
                  <a:srgbClr val="FF0000"/>
                </a:solidFill>
                <a:latin typeface="Roboto"/>
                <a:cs typeface="Roboto"/>
              </a:rPr>
              <a:t>е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йп </a:t>
            </a:r>
            <a:r>
              <a:rPr sz="900" b="1" spc="-55" dirty="0">
                <a:solidFill>
                  <a:srgbClr val="FF0000"/>
                </a:solidFill>
                <a:latin typeface="Roboto"/>
                <a:cs typeface="Roboto"/>
              </a:rPr>
              <a:t>–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н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ва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я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130" dirty="0">
                <a:solidFill>
                  <a:srgbClr val="FF0000"/>
                </a:solidFill>
                <a:latin typeface="Roboto"/>
                <a:cs typeface="Roboto"/>
              </a:rPr>
              <a:t>ф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рм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а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00" b="1" spc="5" dirty="0">
                <a:solidFill>
                  <a:srgbClr val="FF0000"/>
                </a:solidFill>
                <a:latin typeface="Roboto"/>
                <a:cs typeface="Roboto"/>
              </a:rPr>
              <a:t>б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ма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н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а!</a:t>
            </a:r>
            <a:endParaRPr sz="900">
              <a:latin typeface="Roboto"/>
              <a:cs typeface="Roboto"/>
            </a:endParaRPr>
          </a:p>
          <a:p>
            <a:pPr marL="12700" marR="5080" algn="just">
              <a:lnSpc>
                <a:spcPct val="100000"/>
              </a:lnSpc>
              <a:spcBef>
                <a:spcPts val="180"/>
              </a:spcBef>
            </a:pPr>
            <a:r>
              <a:rPr sz="900" spc="-5" dirty="0">
                <a:latin typeface="Roboto"/>
                <a:cs typeface="Roboto"/>
              </a:rPr>
              <a:t>Электронные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сигареты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вейпы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позиционируются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производителями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как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«безопасная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альтернатива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курению», </a:t>
            </a:r>
            <a:r>
              <a:rPr sz="900" spc="-10" dirty="0">
                <a:latin typeface="Roboto"/>
                <a:cs typeface="Roboto"/>
              </a:rPr>
              <a:t>однако </a:t>
            </a:r>
            <a:r>
              <a:rPr sz="900" spc="-20" dirty="0">
                <a:latin typeface="Roboto"/>
                <a:cs typeface="Roboto"/>
              </a:rPr>
              <a:t>этот </a:t>
            </a:r>
            <a:r>
              <a:rPr sz="900" spc="-10" dirty="0">
                <a:latin typeface="Roboto"/>
                <a:cs typeface="Roboto"/>
              </a:rPr>
              <a:t>маркетинговый </a:t>
            </a:r>
            <a:r>
              <a:rPr sz="900" spc="-15" dirty="0">
                <a:latin typeface="Roboto"/>
                <a:cs typeface="Roboto"/>
              </a:rPr>
              <a:t>ход </a:t>
            </a:r>
            <a:r>
              <a:rPr sz="900" dirty="0">
                <a:latin typeface="Roboto"/>
                <a:cs typeface="Roboto"/>
              </a:rPr>
              <a:t>по </a:t>
            </a:r>
            <a:r>
              <a:rPr sz="900" spc="-40" dirty="0">
                <a:latin typeface="Roboto"/>
                <a:cs typeface="Roboto"/>
              </a:rPr>
              <a:t>созда- </a:t>
            </a:r>
            <a:r>
              <a:rPr sz="900" spc="-3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нию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позитивного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образа</a:t>
            </a:r>
            <a:r>
              <a:rPr sz="900" spc="-5" dirty="0">
                <a:latin typeface="Roboto"/>
                <a:cs typeface="Roboto"/>
              </a:rPr>
              <a:t> сомнительного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товара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– </a:t>
            </a:r>
            <a:r>
              <a:rPr sz="900" spc="-3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манипуляция </a:t>
            </a:r>
            <a:r>
              <a:rPr sz="900" dirty="0">
                <a:latin typeface="Roboto"/>
                <a:cs typeface="Roboto"/>
              </a:rPr>
              <a:t>потенциальными</a:t>
            </a:r>
            <a:r>
              <a:rPr sz="900" spc="-5" dirty="0">
                <a:latin typeface="Roboto"/>
                <a:cs typeface="Roboto"/>
              </a:rPr>
              <a:t> потребителями.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3045079"/>
            <a:ext cx="2987675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Roboto"/>
                <a:cs typeface="Roboto"/>
              </a:rPr>
              <a:t>Большинство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устройств</a:t>
            </a:r>
            <a:r>
              <a:rPr sz="900" spc="-10" dirty="0">
                <a:latin typeface="Roboto"/>
                <a:cs typeface="Roboto"/>
              </a:rPr>
              <a:t> для</a:t>
            </a:r>
            <a:r>
              <a:rPr sz="900" spc="-5" dirty="0">
                <a:latin typeface="Roboto"/>
                <a:cs typeface="Roboto"/>
              </a:rPr>
              <a:t> «парения»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являются </a:t>
            </a:r>
            <a:r>
              <a:rPr sz="900" spc="-5" dirty="0">
                <a:latin typeface="Roboto"/>
                <a:cs typeface="Roboto"/>
              </a:rPr>
              <a:t> электронными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средствами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доставки</a:t>
            </a:r>
            <a:r>
              <a:rPr sz="900" spc="-5" dirty="0">
                <a:latin typeface="Roboto"/>
                <a:cs typeface="Roboto"/>
              </a:rPr>
              <a:t> никотина.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Эти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устройства</a:t>
            </a:r>
            <a:r>
              <a:rPr sz="900" spc="-10" dirty="0">
                <a:latin typeface="Roboto"/>
                <a:cs typeface="Roboto"/>
              </a:rPr>
              <a:t> генерируют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пар,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содержащий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никотин, </a:t>
            </a:r>
            <a:r>
              <a:rPr sz="900" dirty="0">
                <a:latin typeface="Roboto"/>
                <a:cs typeface="Roboto"/>
              </a:rPr>
              <a:t> пропиленгликоль,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глицерин,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ароматические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вкусо-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вые </a:t>
            </a:r>
            <a:r>
              <a:rPr sz="900" spc="-10" dirty="0">
                <a:latin typeface="Roboto"/>
                <a:cs typeface="Roboto"/>
              </a:rPr>
              <a:t>добавки. Нередко </a:t>
            </a:r>
            <a:r>
              <a:rPr sz="900" dirty="0">
                <a:latin typeface="Roboto"/>
                <a:cs typeface="Roboto"/>
              </a:rPr>
              <a:t>в </a:t>
            </a:r>
            <a:r>
              <a:rPr sz="900" spc="-10" dirty="0">
                <a:latin typeface="Roboto"/>
                <a:cs typeface="Roboto"/>
              </a:rPr>
              <a:t>составе </a:t>
            </a:r>
            <a:r>
              <a:rPr sz="900" dirty="0">
                <a:latin typeface="Roboto"/>
                <a:cs typeface="Roboto"/>
              </a:rPr>
              <a:t>вейпов </a:t>
            </a:r>
            <a:r>
              <a:rPr sz="900" spc="-5" dirty="0">
                <a:latin typeface="Roboto"/>
                <a:cs typeface="Roboto"/>
              </a:rPr>
              <a:t>заявлено </a:t>
            </a:r>
            <a:r>
              <a:rPr sz="900" dirty="0">
                <a:latin typeface="Roboto"/>
                <a:cs typeface="Roboto"/>
              </a:rPr>
              <a:t>об 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отсутствии </a:t>
            </a:r>
            <a:r>
              <a:rPr sz="900" spc="-5" dirty="0">
                <a:latin typeface="Roboto"/>
                <a:cs typeface="Roboto"/>
              </a:rPr>
              <a:t>никотина, </a:t>
            </a:r>
            <a:r>
              <a:rPr sz="900" dirty="0">
                <a:latin typeface="Roboto"/>
                <a:cs typeface="Roboto"/>
              </a:rPr>
              <a:t>но </a:t>
            </a:r>
            <a:r>
              <a:rPr sz="900" spc="-15" dirty="0">
                <a:latin typeface="Roboto"/>
                <a:cs typeface="Roboto"/>
              </a:rPr>
              <a:t>это </a:t>
            </a:r>
            <a:r>
              <a:rPr sz="900" dirty="0">
                <a:latin typeface="Roboto"/>
                <a:cs typeface="Roboto"/>
              </a:rPr>
              <a:t>не равносильно </a:t>
            </a:r>
            <a:r>
              <a:rPr sz="900" spc="-40" dirty="0">
                <a:latin typeface="Roboto"/>
                <a:cs typeface="Roboto"/>
              </a:rPr>
              <a:t>отсутст- </a:t>
            </a:r>
            <a:r>
              <a:rPr sz="900" spc="-3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вию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вреда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здоровью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от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их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курения</a:t>
            </a:r>
            <a:r>
              <a:rPr sz="900" spc="-5" dirty="0">
                <a:latin typeface="Roboto"/>
                <a:cs typeface="Roboto"/>
              </a:rPr>
              <a:t> («парения»).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Никотин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–</a:t>
            </a:r>
            <a:r>
              <a:rPr sz="900" spc="-3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далеко</a:t>
            </a:r>
            <a:r>
              <a:rPr sz="900" dirty="0">
                <a:latin typeface="Roboto"/>
                <a:cs typeface="Roboto"/>
              </a:rPr>
              <a:t> не</a:t>
            </a:r>
            <a:r>
              <a:rPr sz="900" spc="22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единственное</a:t>
            </a:r>
            <a:r>
              <a:rPr sz="900" spc="21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вещество,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которое </a:t>
            </a:r>
            <a:r>
              <a:rPr sz="900" spc="-10" dirty="0">
                <a:latin typeface="Roboto"/>
                <a:cs typeface="Roboto"/>
              </a:rPr>
              <a:t>представляет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опасность.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4355972"/>
            <a:ext cx="2986405" cy="2571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100"/>
              </a:spcBef>
            </a:pPr>
            <a:r>
              <a:rPr sz="900" b="1" spc="5" dirty="0">
                <a:solidFill>
                  <a:srgbClr val="FF0000"/>
                </a:solidFill>
                <a:latin typeface="Roboto"/>
                <a:cs typeface="Roboto"/>
              </a:rPr>
              <a:t>Действие 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электронных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 средств доставки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никотина 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Аэрозоль,</a:t>
            </a:r>
            <a:r>
              <a:rPr sz="900" spc="3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вдыхаемый</a:t>
            </a:r>
            <a:r>
              <a:rPr sz="900" spc="4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потребителем,</a:t>
            </a:r>
            <a:r>
              <a:rPr sz="900" spc="3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вне</a:t>
            </a:r>
            <a:r>
              <a:rPr sz="900" spc="30" dirty="0">
                <a:latin typeface="Roboto"/>
                <a:cs typeface="Roboto"/>
              </a:rPr>
              <a:t> </a:t>
            </a:r>
            <a:r>
              <a:rPr sz="900" spc="-25" dirty="0">
                <a:latin typeface="Roboto"/>
                <a:cs typeface="Roboto"/>
              </a:rPr>
              <a:t>зависимо-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сти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от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содержания</a:t>
            </a:r>
            <a:r>
              <a:rPr sz="900" dirty="0">
                <a:latin typeface="Roboto"/>
                <a:cs typeface="Roboto"/>
              </a:rPr>
              <a:t> в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нем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никотина,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образуется</a:t>
            </a:r>
            <a:r>
              <a:rPr sz="900" spc="-10" dirty="0">
                <a:latin typeface="Roboto"/>
                <a:cs typeface="Roboto"/>
              </a:rPr>
              <a:t> из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раствора</a:t>
            </a:r>
            <a:r>
              <a:rPr sz="900" spc="7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пропиленгликоля</a:t>
            </a:r>
            <a:r>
              <a:rPr sz="900" spc="75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5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глицерина,</a:t>
            </a:r>
            <a:r>
              <a:rPr sz="900" spc="6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</a:t>
            </a:r>
            <a:r>
              <a:rPr sz="900" spc="7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который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добавляют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ароматизаторы: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ментол,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30" dirty="0">
                <a:latin typeface="Roboto"/>
                <a:cs typeface="Roboto"/>
              </a:rPr>
              <a:t>кофе,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40" dirty="0">
                <a:latin typeface="Roboto"/>
                <a:cs typeface="Roboto"/>
              </a:rPr>
              <a:t>фрукты,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сладости,</a:t>
            </a:r>
            <a:r>
              <a:rPr sz="900" dirty="0">
                <a:latin typeface="Roboto"/>
                <a:cs typeface="Roboto"/>
              </a:rPr>
              <a:t> алкоголь</a:t>
            </a:r>
            <a:r>
              <a:rPr sz="900" spc="5" dirty="0">
                <a:latin typeface="Roboto"/>
                <a:cs typeface="Roboto"/>
              </a:rPr>
              <a:t> 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другие.</a:t>
            </a:r>
            <a:r>
              <a:rPr sz="900" spc="-5" dirty="0">
                <a:latin typeface="Roboto"/>
                <a:cs typeface="Roboto"/>
              </a:rPr>
              <a:t> Микрочастицы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этих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химических</a:t>
            </a:r>
            <a:r>
              <a:rPr sz="900" spc="9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веществ</a:t>
            </a:r>
            <a:r>
              <a:rPr sz="900" spc="1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быстро</a:t>
            </a:r>
            <a:r>
              <a:rPr sz="900" spc="1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достигают</a:t>
            </a:r>
            <a:r>
              <a:rPr sz="900" spc="1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легочных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альвеол,</a:t>
            </a:r>
            <a:r>
              <a:rPr sz="900" spc="22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поступают</a:t>
            </a:r>
            <a:r>
              <a:rPr sz="900" spc="2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артериальную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кровь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215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разно-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сятся</a:t>
            </a:r>
            <a:r>
              <a:rPr sz="900" spc="13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кровотоком</a:t>
            </a:r>
            <a:r>
              <a:rPr sz="900" spc="13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по</a:t>
            </a:r>
            <a:r>
              <a:rPr sz="900" spc="13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всем</a:t>
            </a:r>
            <a:r>
              <a:rPr sz="900" spc="12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органам,</a:t>
            </a:r>
            <a:r>
              <a:rPr sz="900" spc="13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нарушая</a:t>
            </a:r>
            <a:r>
              <a:rPr sz="900" spc="13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их</a:t>
            </a:r>
            <a:r>
              <a:rPr sz="900" spc="125" dirty="0">
                <a:latin typeface="Roboto"/>
                <a:cs typeface="Roboto"/>
              </a:rPr>
              <a:t> </a:t>
            </a:r>
            <a:r>
              <a:rPr sz="900" spc="-40" dirty="0">
                <a:latin typeface="Roboto"/>
                <a:cs typeface="Roboto"/>
              </a:rPr>
              <a:t>нор-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мальную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работу.</a:t>
            </a:r>
            <a:endParaRPr sz="900">
              <a:latin typeface="Roboto"/>
              <a:cs typeface="Roboto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900" spc="-5" dirty="0">
                <a:latin typeface="Roboto"/>
                <a:cs typeface="Roboto"/>
              </a:rPr>
              <a:t>Производители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заявляют,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что</a:t>
            </a:r>
            <a:r>
              <a:rPr sz="900" spc="-10" dirty="0">
                <a:latin typeface="Roboto"/>
                <a:cs typeface="Roboto"/>
              </a:rPr>
              <a:t> ароматизаторы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явля- </a:t>
            </a:r>
            <a:r>
              <a:rPr sz="900" spc="-3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ются </a:t>
            </a:r>
            <a:r>
              <a:rPr sz="900" spc="-10" dirty="0">
                <a:latin typeface="Roboto"/>
                <a:cs typeface="Roboto"/>
              </a:rPr>
              <a:t>натуральными, </a:t>
            </a:r>
            <a:r>
              <a:rPr sz="900" spc="-5" dirty="0">
                <a:latin typeface="Roboto"/>
                <a:cs typeface="Roboto"/>
              </a:rPr>
              <a:t>разрешенными </a:t>
            </a:r>
            <a:r>
              <a:rPr sz="900" spc="-10" dirty="0">
                <a:latin typeface="Roboto"/>
                <a:cs typeface="Roboto"/>
              </a:rPr>
              <a:t>к </a:t>
            </a:r>
            <a:r>
              <a:rPr sz="900" spc="-5" dirty="0">
                <a:latin typeface="Roboto"/>
                <a:cs typeface="Roboto"/>
              </a:rPr>
              <a:t>употреблению </a:t>
            </a:r>
            <a:r>
              <a:rPr sz="900" dirty="0">
                <a:latin typeface="Roboto"/>
                <a:cs typeface="Roboto"/>
              </a:rPr>
              <a:t> человеком. </a:t>
            </a:r>
            <a:r>
              <a:rPr sz="900" spc="-10" dirty="0">
                <a:latin typeface="Roboto"/>
                <a:cs typeface="Roboto"/>
              </a:rPr>
              <a:t>Однако разрешены </a:t>
            </a:r>
            <a:r>
              <a:rPr sz="900" dirty="0">
                <a:latin typeface="Roboto"/>
                <a:cs typeface="Roboto"/>
              </a:rPr>
              <a:t>они </a:t>
            </a:r>
            <a:r>
              <a:rPr sz="900" spc="-10" dirty="0">
                <a:latin typeface="Roboto"/>
                <a:cs typeface="Roboto"/>
              </a:rPr>
              <a:t>к </a:t>
            </a:r>
            <a:r>
              <a:rPr sz="900" spc="-5" dirty="0">
                <a:latin typeface="Roboto"/>
                <a:cs typeface="Roboto"/>
              </a:rPr>
              <a:t>употреблению </a:t>
            </a:r>
            <a:r>
              <a:rPr sz="900" dirty="0">
                <a:latin typeface="Roboto"/>
                <a:cs typeface="Roboto"/>
              </a:rPr>
              <a:t>с 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пищей, </a:t>
            </a:r>
            <a:r>
              <a:rPr sz="900" spc="-10" dirty="0">
                <a:latin typeface="Roboto"/>
                <a:cs typeface="Roboto"/>
              </a:rPr>
              <a:t>а </a:t>
            </a:r>
            <a:r>
              <a:rPr sz="900" spc="-5" dirty="0">
                <a:latin typeface="Roboto"/>
                <a:cs typeface="Roboto"/>
              </a:rPr>
              <a:t>их </a:t>
            </a:r>
            <a:r>
              <a:rPr sz="900" spc="-10" dirty="0">
                <a:latin typeface="Roboto"/>
                <a:cs typeface="Roboto"/>
              </a:rPr>
              <a:t>действие </a:t>
            </a:r>
            <a:r>
              <a:rPr sz="900" spc="-5" dirty="0">
                <a:latin typeface="Roboto"/>
                <a:cs typeface="Roboto"/>
              </a:rPr>
              <a:t>на </a:t>
            </a:r>
            <a:r>
              <a:rPr sz="900" spc="-10" dirty="0">
                <a:latin typeface="Roboto"/>
                <a:cs typeface="Roboto"/>
              </a:rPr>
              <a:t>организм </a:t>
            </a:r>
            <a:r>
              <a:rPr sz="900" dirty="0">
                <a:latin typeface="Roboto"/>
                <a:cs typeface="Roboto"/>
              </a:rPr>
              <a:t>при </a:t>
            </a:r>
            <a:r>
              <a:rPr sz="900" spc="-5" dirty="0">
                <a:latin typeface="Roboto"/>
                <a:cs typeface="Roboto"/>
              </a:rPr>
              <a:t>вдыхании </a:t>
            </a:r>
            <a:r>
              <a:rPr sz="900" spc="-55" dirty="0">
                <a:latin typeface="Roboto"/>
                <a:cs typeface="Roboto"/>
              </a:rPr>
              <a:t>ра- </a:t>
            </a:r>
            <a:r>
              <a:rPr sz="900" spc="-5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зогретых</a:t>
            </a:r>
            <a:r>
              <a:rPr sz="900" spc="-5" dirty="0">
                <a:latin typeface="Roboto"/>
                <a:cs typeface="Roboto"/>
              </a:rPr>
              <a:t> паров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приводит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к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поражению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слизистой </a:t>
            </a:r>
            <a:r>
              <a:rPr sz="900" dirty="0">
                <a:latin typeface="Roboto"/>
                <a:cs typeface="Roboto"/>
              </a:rPr>
              <a:t> оболочки </a:t>
            </a:r>
            <a:r>
              <a:rPr sz="900" spc="-5" dirty="0">
                <a:latin typeface="Roboto"/>
                <a:cs typeface="Roboto"/>
              </a:rPr>
              <a:t>носоглотки, гортани, </a:t>
            </a:r>
            <a:r>
              <a:rPr sz="900" spc="-10" dirty="0">
                <a:latin typeface="Roboto"/>
                <a:cs typeface="Roboto"/>
              </a:rPr>
              <a:t>трахеи, развитию </a:t>
            </a:r>
            <a:r>
              <a:rPr sz="900" spc="-45" dirty="0">
                <a:latin typeface="Roboto"/>
                <a:cs typeface="Roboto"/>
              </a:rPr>
              <a:t>хро- </a:t>
            </a:r>
            <a:r>
              <a:rPr sz="900" spc="-4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нического</a:t>
            </a:r>
            <a:r>
              <a:rPr sz="900" dirty="0">
                <a:latin typeface="Roboto"/>
                <a:cs typeface="Roboto"/>
              </a:rPr>
              <a:t> воспаления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верхних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нижних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25" dirty="0">
                <a:latin typeface="Roboto"/>
                <a:cs typeface="Roboto"/>
              </a:rPr>
              <a:t>дыхатель- </a:t>
            </a:r>
            <a:r>
              <a:rPr sz="900" spc="-2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ных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путей,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острым</a:t>
            </a:r>
            <a:r>
              <a:rPr sz="900" spc="1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аллергическим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реакциям.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4322" y="438404"/>
            <a:ext cx="298513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Roboto"/>
                <a:cs typeface="Roboto"/>
              </a:rPr>
              <a:t>«Парение» в </a:t>
            </a:r>
            <a:r>
              <a:rPr sz="900" spc="-10" dirty="0">
                <a:latin typeface="Roboto"/>
                <a:cs typeface="Roboto"/>
              </a:rPr>
              <a:t>подростковом возрасте </a:t>
            </a:r>
            <a:r>
              <a:rPr sz="900" spc="-5" dirty="0">
                <a:latin typeface="Roboto"/>
                <a:cs typeface="Roboto"/>
              </a:rPr>
              <a:t>повышает риск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развития </a:t>
            </a:r>
            <a:r>
              <a:rPr sz="900" dirty="0">
                <a:latin typeface="Roboto"/>
                <a:cs typeface="Roboto"/>
              </a:rPr>
              <a:t>бронхиальной </a:t>
            </a:r>
            <a:r>
              <a:rPr sz="900" spc="-10" dirty="0">
                <a:latin typeface="Roboto"/>
                <a:cs typeface="Roboto"/>
              </a:rPr>
              <a:t>обструкции </a:t>
            </a:r>
            <a:r>
              <a:rPr sz="900" spc="-35" dirty="0">
                <a:latin typeface="Roboto"/>
                <a:cs typeface="Roboto"/>
              </a:rPr>
              <a:t>– </a:t>
            </a:r>
            <a:r>
              <a:rPr sz="900" spc="-15" dirty="0">
                <a:latin typeface="Roboto"/>
                <a:cs typeface="Roboto"/>
              </a:rPr>
              <a:t>патологическо-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го </a:t>
            </a:r>
            <a:r>
              <a:rPr sz="900" spc="-10" dirty="0">
                <a:latin typeface="Roboto"/>
                <a:cs typeface="Roboto"/>
              </a:rPr>
              <a:t>состояния, </a:t>
            </a:r>
            <a:r>
              <a:rPr sz="900" dirty="0">
                <a:latin typeface="Roboto"/>
                <a:cs typeface="Roboto"/>
              </a:rPr>
              <a:t>при </a:t>
            </a:r>
            <a:r>
              <a:rPr sz="900" spc="-10" dirty="0">
                <a:latin typeface="Roboto"/>
                <a:cs typeface="Roboto"/>
              </a:rPr>
              <a:t>котором </a:t>
            </a:r>
            <a:r>
              <a:rPr sz="900" spc="-20" dirty="0">
                <a:latin typeface="Roboto"/>
                <a:cs typeface="Roboto"/>
              </a:rPr>
              <a:t>воздух </a:t>
            </a:r>
            <a:r>
              <a:rPr sz="900" dirty="0">
                <a:latin typeface="Roboto"/>
                <a:cs typeface="Roboto"/>
              </a:rPr>
              <a:t>не может </a:t>
            </a:r>
            <a:r>
              <a:rPr sz="900" spc="-15" dirty="0">
                <a:latin typeface="Roboto"/>
                <a:cs typeface="Roboto"/>
              </a:rPr>
              <a:t>поступать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 </a:t>
            </a:r>
            <a:r>
              <a:rPr sz="900" spc="-15" dirty="0">
                <a:latin typeface="Roboto"/>
                <a:cs typeface="Roboto"/>
              </a:rPr>
              <a:t>достаточном </a:t>
            </a:r>
            <a:r>
              <a:rPr sz="900" spc="-5" dirty="0">
                <a:latin typeface="Roboto"/>
                <a:cs typeface="Roboto"/>
              </a:rPr>
              <a:t>количестве, </a:t>
            </a:r>
            <a:r>
              <a:rPr sz="900" spc="-15" dirty="0">
                <a:latin typeface="Roboto"/>
                <a:cs typeface="Roboto"/>
              </a:rPr>
              <a:t>что </a:t>
            </a:r>
            <a:r>
              <a:rPr sz="900" spc="-10" dirty="0">
                <a:latin typeface="Roboto"/>
                <a:cs typeface="Roboto"/>
              </a:rPr>
              <a:t>провоцирует приступ 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20" dirty="0">
                <a:latin typeface="Roboto"/>
                <a:cs typeface="Roboto"/>
              </a:rPr>
              <a:t>удушья.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54322" y="1200658"/>
            <a:ext cx="298386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latin typeface="Roboto"/>
                <a:cs typeface="Roboto"/>
              </a:rPr>
              <a:t>Никотин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оказывает</a:t>
            </a:r>
            <a:r>
              <a:rPr sz="900" spc="-5" dirty="0">
                <a:latin typeface="Roboto"/>
                <a:cs typeface="Roboto"/>
              </a:rPr>
              <a:t> токсическое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действие</a:t>
            </a:r>
            <a:r>
              <a:rPr sz="900" spc="-5" dirty="0">
                <a:latin typeface="Roboto"/>
                <a:cs typeface="Roboto"/>
              </a:rPr>
              <a:t> на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центральную</a:t>
            </a:r>
            <a:r>
              <a:rPr sz="900" spc="-5" dirty="0">
                <a:latin typeface="Roboto"/>
                <a:cs typeface="Roboto"/>
              </a:rPr>
              <a:t> нервную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систему,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сердце,</a:t>
            </a:r>
            <a:r>
              <a:rPr sz="900" spc="204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сосуды,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органы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пищеварения.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54322" y="1688338"/>
            <a:ext cx="29870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spc="5" dirty="0">
                <a:latin typeface="Roboto"/>
                <a:cs typeface="Roboto"/>
              </a:rPr>
              <a:t>При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«парении»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25" dirty="0">
                <a:latin typeface="Roboto"/>
                <a:cs typeface="Roboto"/>
              </a:rPr>
              <a:t>формируется</a:t>
            </a:r>
            <a:r>
              <a:rPr sz="900" spc="-2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поведенческий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30" dirty="0">
                <a:latin typeface="Roboto"/>
                <a:cs typeface="Roboto"/>
              </a:rPr>
              <a:t>стерео-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тип</a:t>
            </a:r>
            <a:r>
              <a:rPr sz="900" spc="-5" dirty="0">
                <a:latin typeface="Roboto"/>
                <a:cs typeface="Roboto"/>
              </a:rPr>
              <a:t> курения,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зависимость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от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электронных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средств </a:t>
            </a:r>
            <a:r>
              <a:rPr sz="900" spc="-10" dirty="0">
                <a:latin typeface="Roboto"/>
                <a:cs typeface="Roboto"/>
              </a:rPr>
              <a:t> доставки </a:t>
            </a:r>
            <a:r>
              <a:rPr sz="900" spc="-5" dirty="0">
                <a:latin typeface="Roboto"/>
                <a:cs typeface="Roboto"/>
              </a:rPr>
              <a:t>никотина. Повторное</a:t>
            </a:r>
            <a:r>
              <a:rPr sz="900" dirty="0">
                <a:latin typeface="Roboto"/>
                <a:cs typeface="Roboto"/>
              </a:rPr>
              <a:t> использование </a:t>
            </a:r>
            <a:r>
              <a:rPr sz="900" spc="-35" dirty="0">
                <a:latin typeface="Roboto"/>
                <a:cs typeface="Roboto"/>
              </a:rPr>
              <a:t>нико- </a:t>
            </a:r>
            <a:r>
              <a:rPr sz="900" spc="-3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тинсодержащих</a:t>
            </a:r>
            <a:r>
              <a:rPr sz="900" dirty="0">
                <a:latin typeface="Roboto"/>
                <a:cs typeface="Roboto"/>
              </a:rPr>
              <a:t> вейпов</a:t>
            </a:r>
            <a:r>
              <a:rPr sz="900" spc="5" dirty="0">
                <a:latin typeface="Roboto"/>
                <a:cs typeface="Roboto"/>
              </a:rPr>
              <a:t> и </a:t>
            </a:r>
            <a:r>
              <a:rPr sz="900" spc="-5" dirty="0">
                <a:latin typeface="Roboto"/>
                <a:cs typeface="Roboto"/>
              </a:rPr>
              <a:t>электронных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сигарет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45" dirty="0">
                <a:latin typeface="Roboto"/>
                <a:cs typeface="Roboto"/>
              </a:rPr>
              <a:t>при- </a:t>
            </a:r>
            <a:r>
              <a:rPr sz="900" spc="-4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водит </a:t>
            </a:r>
            <a:r>
              <a:rPr sz="900" spc="-10" dirty="0">
                <a:latin typeface="Roboto"/>
                <a:cs typeface="Roboto"/>
              </a:rPr>
              <a:t>к </a:t>
            </a:r>
            <a:r>
              <a:rPr sz="900" spc="-5" dirty="0">
                <a:latin typeface="Roboto"/>
                <a:cs typeface="Roboto"/>
              </a:rPr>
              <a:t>психическим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5" dirty="0">
                <a:latin typeface="Roboto"/>
                <a:cs typeface="Roboto"/>
              </a:rPr>
              <a:t>поведенческим </a:t>
            </a:r>
            <a:r>
              <a:rPr sz="900" spc="-10" dirty="0">
                <a:latin typeface="Roboto"/>
                <a:cs typeface="Roboto"/>
              </a:rPr>
              <a:t>расстроствам, 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связанным</a:t>
            </a:r>
            <a:r>
              <a:rPr sz="900" dirty="0">
                <a:latin typeface="Roboto"/>
                <a:cs typeface="Roboto"/>
              </a:rPr>
              <a:t> с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потреблением</a:t>
            </a:r>
            <a:r>
              <a:rPr sz="900" spc="2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психоактивных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веществ.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4322" y="4432172"/>
            <a:ext cx="2985770" cy="2572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Roboto"/>
                <a:cs typeface="Roboto"/>
              </a:rPr>
              <a:t>Вейп не </a:t>
            </a:r>
            <a:r>
              <a:rPr sz="900" spc="-5" dirty="0">
                <a:latin typeface="Roboto"/>
                <a:cs typeface="Roboto"/>
              </a:rPr>
              <a:t>исключает пассивное курение. </a:t>
            </a:r>
            <a:r>
              <a:rPr sz="900" spc="5" dirty="0">
                <a:latin typeface="Roboto"/>
                <a:cs typeface="Roboto"/>
              </a:rPr>
              <a:t>При </a:t>
            </a:r>
            <a:r>
              <a:rPr sz="900" spc="-5" dirty="0">
                <a:latin typeface="Roboto"/>
                <a:cs typeface="Roboto"/>
              </a:rPr>
              <a:t>«парении»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окружающем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воздухе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накапливаются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токсичные 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вещества, </a:t>
            </a:r>
            <a:r>
              <a:rPr sz="900" dirty="0">
                <a:latin typeface="Roboto"/>
                <a:cs typeface="Roboto"/>
              </a:rPr>
              <a:t>многие </a:t>
            </a:r>
            <a:r>
              <a:rPr sz="900" spc="-15" dirty="0">
                <a:latin typeface="Roboto"/>
                <a:cs typeface="Roboto"/>
              </a:rPr>
              <a:t>из </a:t>
            </a:r>
            <a:r>
              <a:rPr sz="900" spc="-10" dirty="0">
                <a:latin typeface="Roboto"/>
                <a:cs typeface="Roboto"/>
              </a:rPr>
              <a:t>которых оказывают </a:t>
            </a:r>
            <a:r>
              <a:rPr sz="900" spc="-15" dirty="0">
                <a:latin typeface="Roboto"/>
                <a:cs typeface="Roboto"/>
              </a:rPr>
              <a:t>канцероген-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ное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действие</a:t>
            </a:r>
            <a:r>
              <a:rPr sz="900" spc="-5" dirty="0">
                <a:latin typeface="Roboto"/>
                <a:cs typeface="Roboto"/>
              </a:rPr>
              <a:t> на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организм</a:t>
            </a:r>
            <a:r>
              <a:rPr sz="900" dirty="0">
                <a:latin typeface="Roboto"/>
                <a:cs typeface="Roboto"/>
              </a:rPr>
              <a:t> человека,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т.е.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способны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вызывать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рак.</a:t>
            </a:r>
            <a:endParaRPr sz="900">
              <a:latin typeface="Roboto"/>
              <a:cs typeface="Roboto"/>
            </a:endParaRPr>
          </a:p>
          <a:p>
            <a:pPr marL="638810" algn="just">
              <a:lnSpc>
                <a:spcPct val="100000"/>
              </a:lnSpc>
              <a:spcBef>
                <a:spcPts val="600"/>
              </a:spcBef>
            </a:pP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Что происходит </a:t>
            </a:r>
            <a:r>
              <a:rPr sz="900" b="1" spc="5" dirty="0">
                <a:solidFill>
                  <a:srgbClr val="FF0000"/>
                </a:solidFill>
                <a:latin typeface="Roboto"/>
                <a:cs typeface="Roboto"/>
              </a:rPr>
              <a:t>с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организмом?</a:t>
            </a:r>
            <a:endParaRPr sz="900">
              <a:latin typeface="Roboto"/>
              <a:cs typeface="Roboto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spc="-10" dirty="0">
                <a:latin typeface="Roboto"/>
                <a:cs typeface="Roboto"/>
              </a:rPr>
              <a:t>Вдыхание разогретых </a:t>
            </a:r>
            <a:r>
              <a:rPr sz="900" spc="-5" dirty="0">
                <a:latin typeface="Roboto"/>
                <a:cs typeface="Roboto"/>
              </a:rPr>
              <a:t>паров, содержащих множество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вредных </a:t>
            </a:r>
            <a:r>
              <a:rPr sz="900" spc="-5" dirty="0">
                <a:latin typeface="Roboto"/>
                <a:cs typeface="Roboto"/>
              </a:rPr>
              <a:t>химических элементов, </a:t>
            </a:r>
            <a:r>
              <a:rPr sz="900" spc="-10" dirty="0">
                <a:latin typeface="Roboto"/>
                <a:cs typeface="Roboto"/>
              </a:rPr>
              <a:t>приводит к </a:t>
            </a:r>
            <a:r>
              <a:rPr sz="900" spc="-25" dirty="0">
                <a:latin typeface="Roboto"/>
                <a:cs typeface="Roboto"/>
              </a:rPr>
              <a:t>хрониче- </a:t>
            </a:r>
            <a:r>
              <a:rPr sz="900" spc="-2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скому </a:t>
            </a:r>
            <a:r>
              <a:rPr sz="900" spc="-5" dirty="0">
                <a:latin typeface="Roboto"/>
                <a:cs typeface="Roboto"/>
              </a:rPr>
              <a:t>раздражению </a:t>
            </a:r>
            <a:r>
              <a:rPr sz="900" spc="-10" dirty="0">
                <a:latin typeface="Roboto"/>
                <a:cs typeface="Roboto"/>
              </a:rPr>
              <a:t>дыхательных путей, </a:t>
            </a:r>
            <a:r>
              <a:rPr sz="900" spc="-5" dirty="0">
                <a:latin typeface="Roboto"/>
                <a:cs typeface="Roboto"/>
              </a:rPr>
              <a:t>нарушению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нежной </a:t>
            </a:r>
            <a:r>
              <a:rPr sz="900" spc="-20" dirty="0">
                <a:latin typeface="Roboto"/>
                <a:cs typeface="Roboto"/>
              </a:rPr>
              <a:t>структуры </a:t>
            </a:r>
            <a:r>
              <a:rPr sz="900" dirty="0">
                <a:latin typeface="Roboto"/>
                <a:cs typeface="Roboto"/>
              </a:rPr>
              <a:t>легочной </a:t>
            </a:r>
            <a:r>
              <a:rPr sz="900" spc="-10" dirty="0">
                <a:latin typeface="Roboto"/>
                <a:cs typeface="Roboto"/>
              </a:rPr>
              <a:t>ткани. </a:t>
            </a:r>
            <a:r>
              <a:rPr sz="900" spc="-15" dirty="0">
                <a:latin typeface="Roboto"/>
                <a:cs typeface="Roboto"/>
              </a:rPr>
              <a:t>В </a:t>
            </a:r>
            <a:r>
              <a:rPr sz="900" dirty="0">
                <a:latin typeface="Roboto"/>
                <a:cs typeface="Roboto"/>
              </a:rPr>
              <a:t>дальнейшем </a:t>
            </a:r>
            <a:r>
              <a:rPr sz="900" spc="-15" dirty="0">
                <a:latin typeface="Roboto"/>
                <a:cs typeface="Roboto"/>
              </a:rPr>
              <a:t>это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неминуемо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приводит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к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развитию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хронической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60" dirty="0">
                <a:latin typeface="Roboto"/>
                <a:cs typeface="Roboto"/>
              </a:rPr>
              <a:t>об- </a:t>
            </a:r>
            <a:r>
              <a:rPr sz="900" spc="-5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структивной</a:t>
            </a:r>
            <a:r>
              <a:rPr sz="900" spc="9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болезни</a:t>
            </a:r>
            <a:r>
              <a:rPr sz="900" spc="7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легких</a:t>
            </a:r>
            <a:r>
              <a:rPr sz="900" spc="75" dirty="0">
                <a:latin typeface="Roboto"/>
                <a:cs typeface="Roboto"/>
              </a:rPr>
              <a:t> </a:t>
            </a:r>
            <a:r>
              <a:rPr sz="900" spc="-35" dirty="0">
                <a:latin typeface="Roboto"/>
                <a:cs typeface="Roboto"/>
              </a:rPr>
              <a:t>–</a:t>
            </a:r>
            <a:r>
              <a:rPr sz="900" spc="13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прогрессирующего</a:t>
            </a:r>
            <a:endParaRPr sz="900">
              <a:latin typeface="Roboto"/>
              <a:cs typeface="Roboto"/>
            </a:endParaRPr>
          </a:p>
          <a:p>
            <a:pPr marL="12700" marR="5080" algn="just">
              <a:lnSpc>
                <a:spcPct val="100000"/>
              </a:lnSpc>
              <a:spcBef>
                <a:spcPts val="15"/>
              </a:spcBef>
            </a:pPr>
            <a:r>
              <a:rPr sz="900" spc="-5" dirty="0">
                <a:latin typeface="Roboto"/>
                <a:cs typeface="Roboto"/>
              </a:rPr>
              <a:t>неизлечимого заболевания </a:t>
            </a:r>
            <a:r>
              <a:rPr sz="900" dirty="0">
                <a:latin typeface="Roboto"/>
                <a:cs typeface="Roboto"/>
              </a:rPr>
              <a:t>с </a:t>
            </a:r>
            <a:r>
              <a:rPr sz="900" spc="-15" dirty="0">
                <a:latin typeface="Roboto"/>
                <a:cs typeface="Roboto"/>
              </a:rPr>
              <a:t>формированием </a:t>
            </a:r>
            <a:r>
              <a:rPr sz="900" spc="-25" dirty="0">
                <a:latin typeface="Roboto"/>
                <a:cs typeface="Roboto"/>
              </a:rPr>
              <a:t>хрони- </a:t>
            </a:r>
            <a:r>
              <a:rPr sz="900" spc="-2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ческой </a:t>
            </a:r>
            <a:r>
              <a:rPr sz="900" spc="-5" dirty="0">
                <a:latin typeface="Roboto"/>
                <a:cs typeface="Roboto"/>
              </a:rPr>
              <a:t>сердечной </a:t>
            </a:r>
            <a:r>
              <a:rPr sz="900" spc="-10" dirty="0">
                <a:latin typeface="Roboto"/>
                <a:cs typeface="Roboto"/>
              </a:rPr>
              <a:t>недостаточности. </a:t>
            </a:r>
            <a:r>
              <a:rPr sz="900" dirty="0">
                <a:latin typeface="Roboto"/>
                <a:cs typeface="Roboto"/>
              </a:rPr>
              <a:t>Парение вейпов 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сопровождается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снижением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местного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5" dirty="0">
                <a:latin typeface="Roboto"/>
                <a:cs typeface="Roboto"/>
              </a:rPr>
              <a:t>общего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5" dirty="0">
                <a:latin typeface="Roboto"/>
                <a:cs typeface="Roboto"/>
              </a:rPr>
              <a:t>им- </a:t>
            </a:r>
            <a:r>
              <a:rPr sz="900" spc="-5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мунитета </a:t>
            </a:r>
            <a:r>
              <a:rPr sz="900" spc="-5" dirty="0">
                <a:latin typeface="Roboto"/>
                <a:cs typeface="Roboto"/>
              </a:rPr>
              <a:t>курильщиков, </a:t>
            </a:r>
            <a:r>
              <a:rPr sz="900" spc="-10" dirty="0">
                <a:latin typeface="Roboto"/>
                <a:cs typeface="Roboto"/>
              </a:rPr>
              <a:t>поэтому </a:t>
            </a:r>
            <a:r>
              <a:rPr sz="900" dirty="0">
                <a:latin typeface="Roboto"/>
                <a:cs typeface="Roboto"/>
              </a:rPr>
              <a:t>они </a:t>
            </a:r>
            <a:r>
              <a:rPr sz="900" spc="-10" dirty="0">
                <a:latin typeface="Roboto"/>
                <a:cs typeface="Roboto"/>
              </a:rPr>
              <a:t>часто </a:t>
            </a:r>
            <a:r>
              <a:rPr sz="900" spc="-20" dirty="0">
                <a:latin typeface="Roboto"/>
                <a:cs typeface="Roboto"/>
              </a:rPr>
              <a:t>страдают </a:t>
            </a:r>
            <a:r>
              <a:rPr sz="900" spc="-1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вирусными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бактериальными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респираторными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70" dirty="0">
                <a:latin typeface="Roboto"/>
                <a:cs typeface="Roboto"/>
              </a:rPr>
              <a:t>за- </a:t>
            </a:r>
            <a:r>
              <a:rPr sz="900" spc="-6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болеваниями.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62241" y="438404"/>
            <a:ext cx="2987040" cy="2235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Roboto"/>
                <a:cs typeface="Roboto"/>
              </a:rPr>
              <a:t>Парение,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также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как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курение,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является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30" dirty="0">
                <a:latin typeface="Roboto"/>
                <a:cs typeface="Roboto"/>
              </a:rPr>
              <a:t>фактором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риска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развития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онкологических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заболеваний,</a:t>
            </a:r>
            <a:r>
              <a:rPr sz="900" spc="21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 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первую </a:t>
            </a:r>
            <a:r>
              <a:rPr sz="900" spc="-10" dirty="0">
                <a:latin typeface="Roboto"/>
                <a:cs typeface="Roboto"/>
              </a:rPr>
              <a:t>очередь </a:t>
            </a:r>
            <a:r>
              <a:rPr sz="900" spc="-20" dirty="0">
                <a:latin typeface="Roboto"/>
                <a:cs typeface="Roboto"/>
              </a:rPr>
              <a:t>страдает </a:t>
            </a:r>
            <a:r>
              <a:rPr sz="900" spc="-5" dirty="0">
                <a:latin typeface="Roboto"/>
                <a:cs typeface="Roboto"/>
              </a:rPr>
              <a:t>полость </a:t>
            </a:r>
            <a:r>
              <a:rPr sz="900" spc="-15" dirty="0">
                <a:latin typeface="Roboto"/>
                <a:cs typeface="Roboto"/>
              </a:rPr>
              <a:t>рта,</a:t>
            </a:r>
            <a:r>
              <a:rPr sz="900" spc="-10" dirty="0">
                <a:latin typeface="Roboto"/>
                <a:cs typeface="Roboto"/>
              </a:rPr>
              <a:t> дыхательные 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пути,</a:t>
            </a:r>
            <a:r>
              <a:rPr sz="900" dirty="0">
                <a:latin typeface="Roboto"/>
                <a:cs typeface="Roboto"/>
              </a:rPr>
              <a:t> легкие.</a:t>
            </a:r>
            <a:endParaRPr sz="900">
              <a:latin typeface="Roboto"/>
              <a:cs typeface="Roboto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900" dirty="0">
                <a:latin typeface="Roboto"/>
                <a:cs typeface="Roboto"/>
              </a:rPr>
              <a:t>«Парение»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время</a:t>
            </a:r>
            <a:r>
              <a:rPr sz="900" spc="-5" dirty="0">
                <a:latin typeface="Roboto"/>
                <a:cs typeface="Roboto"/>
              </a:rPr>
              <a:t> беременности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влечет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30" dirty="0">
                <a:latin typeface="Roboto"/>
                <a:cs typeface="Roboto"/>
              </a:rPr>
              <a:t>разруши-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тельные </a:t>
            </a:r>
            <a:r>
              <a:rPr sz="900" spc="-10" dirty="0">
                <a:latin typeface="Roboto"/>
                <a:cs typeface="Roboto"/>
              </a:rPr>
              <a:t>последствия </a:t>
            </a:r>
            <a:r>
              <a:rPr sz="900" spc="-5" dirty="0">
                <a:latin typeface="Roboto"/>
                <a:cs typeface="Roboto"/>
              </a:rPr>
              <a:t>как </a:t>
            </a:r>
            <a:r>
              <a:rPr sz="900" spc="-15" dirty="0">
                <a:latin typeface="Roboto"/>
                <a:cs typeface="Roboto"/>
              </a:rPr>
              <a:t>для </a:t>
            </a:r>
            <a:r>
              <a:rPr sz="900" spc="-5" dirty="0">
                <a:latin typeface="Roboto"/>
                <a:cs typeface="Roboto"/>
              </a:rPr>
              <a:t>плода, </a:t>
            </a:r>
            <a:r>
              <a:rPr sz="900" spc="-20" dirty="0">
                <a:latin typeface="Roboto"/>
                <a:cs typeface="Roboto"/>
              </a:rPr>
              <a:t>так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15" dirty="0">
                <a:latin typeface="Roboto"/>
                <a:cs typeface="Roboto"/>
              </a:rPr>
              <a:t>для </a:t>
            </a:r>
            <a:r>
              <a:rPr sz="900" spc="-30" dirty="0">
                <a:latin typeface="Roboto"/>
                <a:cs typeface="Roboto"/>
              </a:rPr>
              <a:t>бере-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менной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женщины.</a:t>
            </a:r>
            <a:endParaRPr sz="900">
              <a:latin typeface="Roboto"/>
              <a:cs typeface="Roboto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</a:pPr>
            <a:r>
              <a:rPr sz="900" spc="-5" dirty="0">
                <a:latin typeface="Roboto"/>
                <a:cs typeface="Roboto"/>
              </a:rPr>
              <a:t>Электронные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средства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доставки</a:t>
            </a:r>
            <a:r>
              <a:rPr sz="900" spc="-5" dirty="0">
                <a:latin typeface="Roboto"/>
                <a:cs typeface="Roboto"/>
              </a:rPr>
              <a:t> никотина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несут 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скрытую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опасность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внезапного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взрыва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при </a:t>
            </a:r>
            <a:r>
              <a:rPr sz="900" spc="-30" dirty="0">
                <a:latin typeface="Roboto"/>
                <a:cs typeface="Roboto"/>
              </a:rPr>
              <a:t>наруше-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нии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их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обычной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работы.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Об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этом</a:t>
            </a:r>
            <a:r>
              <a:rPr sz="900" spc="-10" dirty="0">
                <a:latin typeface="Roboto"/>
                <a:cs typeface="Roboto"/>
              </a:rPr>
              <a:t> свидетельствуют 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многочисленные публикации в СМИ. </a:t>
            </a:r>
            <a:r>
              <a:rPr sz="900" spc="-5" dirty="0">
                <a:latin typeface="Roboto"/>
                <a:cs typeface="Roboto"/>
              </a:rPr>
              <a:t>Взорвавшийся </a:t>
            </a:r>
            <a:r>
              <a:rPr sz="900" dirty="0">
                <a:latin typeface="Roboto"/>
                <a:cs typeface="Roboto"/>
              </a:rPr>
              <a:t>в 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руках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курильщика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прибор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становится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причиной </a:t>
            </a:r>
            <a:r>
              <a:rPr sz="900" spc="5" dirty="0">
                <a:latin typeface="Roboto"/>
                <a:cs typeface="Roboto"/>
              </a:rPr>
              <a:t> ожогов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травм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лица,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верхней</a:t>
            </a:r>
            <a:r>
              <a:rPr sz="900" dirty="0">
                <a:latin typeface="Roboto"/>
                <a:cs typeface="Roboto"/>
              </a:rPr>
              <a:t> половины</a:t>
            </a:r>
            <a:r>
              <a:rPr sz="900" spc="22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туловища, </a:t>
            </a:r>
            <a:r>
              <a:rPr sz="900" spc="-210" dirty="0">
                <a:latin typeface="Roboto"/>
                <a:cs typeface="Roboto"/>
              </a:rPr>
              <a:t> </a:t>
            </a:r>
            <a:r>
              <a:rPr sz="900" spc="-20" dirty="0">
                <a:latin typeface="Roboto"/>
                <a:cs typeface="Roboto"/>
              </a:rPr>
              <a:t>рук</a:t>
            </a:r>
            <a:r>
              <a:rPr sz="900" spc="-1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потребителей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5" dirty="0">
                <a:latin typeface="Roboto"/>
                <a:cs typeface="Roboto"/>
              </a:rPr>
              <a:t>окружающих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людей,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несет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риск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возникновения</a:t>
            </a:r>
            <a:r>
              <a:rPr sz="900" spc="-1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пожаров.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30465" y="5230748"/>
            <a:ext cx="2449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Roboto"/>
                <a:cs typeface="Roboto"/>
              </a:rPr>
              <a:t>Только </a:t>
            </a:r>
            <a:r>
              <a:rPr sz="900" b="1" spc="-5" dirty="0">
                <a:latin typeface="Roboto"/>
                <a:cs typeface="Roboto"/>
              </a:rPr>
              <a:t>врач </a:t>
            </a:r>
            <a:r>
              <a:rPr sz="900" b="1" spc="5" dirty="0">
                <a:latin typeface="Roboto"/>
                <a:cs typeface="Roboto"/>
              </a:rPr>
              <a:t>может </a:t>
            </a:r>
            <a:r>
              <a:rPr sz="900" b="1" spc="-5" dirty="0">
                <a:latin typeface="Roboto"/>
                <a:cs typeface="Roboto"/>
              </a:rPr>
              <a:t>определить </a:t>
            </a:r>
            <a:r>
              <a:rPr sz="900" b="1" spc="-10" dirty="0">
                <a:latin typeface="Roboto"/>
                <a:cs typeface="Roboto"/>
              </a:rPr>
              <a:t>тактику </a:t>
            </a:r>
            <a:r>
              <a:rPr sz="900" b="1" spc="-5" dirty="0">
                <a:latin typeface="Roboto"/>
                <a:cs typeface="Roboto"/>
              </a:rPr>
              <a:t>при </a:t>
            </a:r>
            <a:r>
              <a:rPr sz="900" b="1" spc="-210" dirty="0">
                <a:latin typeface="Roboto"/>
                <a:cs typeface="Roboto"/>
              </a:rPr>
              <a:t> </a:t>
            </a:r>
            <a:r>
              <a:rPr sz="900" b="1" spc="-5" dirty="0">
                <a:latin typeface="Roboto"/>
                <a:cs typeface="Roboto"/>
              </a:rPr>
              <a:t>отравлениях,</a:t>
            </a:r>
            <a:r>
              <a:rPr sz="900" b="1" dirty="0">
                <a:latin typeface="Roboto"/>
                <a:cs typeface="Roboto"/>
              </a:rPr>
              <a:t> </a:t>
            </a:r>
            <a:r>
              <a:rPr sz="900" b="1" spc="-10" dirty="0">
                <a:latin typeface="Roboto"/>
                <a:cs typeface="Roboto"/>
              </a:rPr>
              <a:t>аллергозах,</a:t>
            </a:r>
            <a:r>
              <a:rPr sz="900" b="1" spc="-5" dirty="0">
                <a:latin typeface="Roboto"/>
                <a:cs typeface="Roboto"/>
              </a:rPr>
              <a:t> </a:t>
            </a:r>
            <a:r>
              <a:rPr sz="900" b="1" spc="-10" dirty="0">
                <a:latin typeface="Roboto"/>
                <a:cs typeface="Roboto"/>
              </a:rPr>
              <a:t>травмах</a:t>
            </a:r>
            <a:r>
              <a:rPr sz="900" b="1" spc="5" dirty="0">
                <a:latin typeface="Roboto"/>
                <a:cs typeface="Roboto"/>
              </a:rPr>
              <a:t> </a:t>
            </a:r>
            <a:r>
              <a:rPr sz="900" b="1" dirty="0">
                <a:latin typeface="Roboto"/>
                <a:cs typeface="Roboto"/>
              </a:rPr>
              <a:t>и</a:t>
            </a:r>
            <a:r>
              <a:rPr sz="900" b="1" spc="10" dirty="0">
                <a:latin typeface="Roboto"/>
                <a:cs typeface="Roboto"/>
              </a:rPr>
              <a:t> </a:t>
            </a:r>
            <a:r>
              <a:rPr sz="900" b="1" dirty="0">
                <a:latin typeface="Roboto"/>
                <a:cs typeface="Roboto"/>
              </a:rPr>
              <a:t>ожогах!</a:t>
            </a:r>
            <a:endParaRPr sz="900">
              <a:latin typeface="Roboto"/>
              <a:cs typeface="Robo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2241" y="5642609"/>
            <a:ext cx="298704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7740" marR="196850" indent="-767080" algn="just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Правовое регулирование электронных 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средств </a:t>
            </a:r>
            <a:r>
              <a:rPr sz="900" b="1" spc="-210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10" dirty="0">
                <a:solidFill>
                  <a:srgbClr val="FF0000"/>
                </a:solidFill>
                <a:latin typeface="Roboto"/>
                <a:cs typeface="Roboto"/>
              </a:rPr>
              <a:t>доставки</a:t>
            </a:r>
            <a:r>
              <a:rPr sz="90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00" b="1" spc="-5" dirty="0">
                <a:solidFill>
                  <a:srgbClr val="FF0000"/>
                </a:solidFill>
                <a:latin typeface="Roboto"/>
                <a:cs typeface="Roboto"/>
              </a:rPr>
              <a:t>никотина</a:t>
            </a:r>
            <a:endParaRPr sz="900">
              <a:latin typeface="Roboto"/>
              <a:cs typeface="Roboto"/>
            </a:endParaRPr>
          </a:p>
          <a:p>
            <a:pPr marL="12700" marR="5080" algn="just">
              <a:lnSpc>
                <a:spcPct val="100000"/>
              </a:lnSpc>
            </a:pPr>
            <a:r>
              <a:rPr sz="900" dirty="0">
                <a:latin typeface="Roboto"/>
                <a:cs typeface="Roboto"/>
              </a:rPr>
              <a:t>Использование </a:t>
            </a:r>
            <a:r>
              <a:rPr sz="900" spc="-5" dirty="0">
                <a:latin typeface="Roboto"/>
                <a:cs typeface="Roboto"/>
              </a:rPr>
              <a:t>электронных </a:t>
            </a:r>
            <a:r>
              <a:rPr sz="900" spc="-10" dirty="0">
                <a:latin typeface="Roboto"/>
                <a:cs typeface="Roboto"/>
              </a:rPr>
              <a:t>средств доставки </a:t>
            </a:r>
            <a:r>
              <a:rPr sz="900" spc="-30" dirty="0">
                <a:latin typeface="Roboto"/>
                <a:cs typeface="Roboto"/>
              </a:rPr>
              <a:t>нико-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тина регулируется </a:t>
            </a:r>
            <a:r>
              <a:rPr sz="900" spc="-35" dirty="0">
                <a:latin typeface="Roboto"/>
                <a:cs typeface="Roboto"/>
              </a:rPr>
              <a:t>ФЗ-15</a:t>
            </a:r>
            <a:r>
              <a:rPr sz="900" spc="-30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«Об </a:t>
            </a:r>
            <a:r>
              <a:rPr sz="900" spc="-5" dirty="0">
                <a:latin typeface="Roboto"/>
                <a:cs typeface="Roboto"/>
              </a:rPr>
              <a:t>охране </a:t>
            </a:r>
            <a:r>
              <a:rPr sz="900" spc="-10" dirty="0">
                <a:latin typeface="Roboto"/>
                <a:cs typeface="Roboto"/>
              </a:rPr>
              <a:t>здоровья </a:t>
            </a:r>
            <a:r>
              <a:rPr sz="900" spc="-30" dirty="0">
                <a:latin typeface="Roboto"/>
                <a:cs typeface="Roboto"/>
              </a:rPr>
              <a:t>граж- </a:t>
            </a:r>
            <a:r>
              <a:rPr sz="900" spc="-2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дан </a:t>
            </a:r>
            <a:r>
              <a:rPr sz="900" spc="-15" dirty="0">
                <a:latin typeface="Roboto"/>
                <a:cs typeface="Roboto"/>
              </a:rPr>
              <a:t>от </a:t>
            </a:r>
            <a:r>
              <a:rPr sz="900" spc="-10" dirty="0">
                <a:latin typeface="Roboto"/>
                <a:cs typeface="Roboto"/>
              </a:rPr>
              <a:t>воздействия </a:t>
            </a:r>
            <a:r>
              <a:rPr sz="900" spc="-5" dirty="0">
                <a:latin typeface="Roboto"/>
                <a:cs typeface="Roboto"/>
              </a:rPr>
              <a:t>окружающего </a:t>
            </a:r>
            <a:r>
              <a:rPr sz="900" spc="-10" dirty="0">
                <a:latin typeface="Roboto"/>
                <a:cs typeface="Roboto"/>
              </a:rPr>
              <a:t>табачного </a:t>
            </a:r>
            <a:r>
              <a:rPr sz="900" spc="-20" dirty="0">
                <a:latin typeface="Roboto"/>
                <a:cs typeface="Roboto"/>
              </a:rPr>
              <a:t>дыма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1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последствий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потребления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табака»,</a:t>
            </a:r>
            <a:r>
              <a:rPr sz="900" spc="-5" dirty="0">
                <a:latin typeface="Roboto"/>
                <a:cs typeface="Roboto"/>
              </a:rPr>
              <a:t> на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них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25" dirty="0">
                <a:latin typeface="Roboto"/>
                <a:cs typeface="Roboto"/>
              </a:rPr>
              <a:t>распро- </a:t>
            </a:r>
            <a:r>
              <a:rPr sz="900" spc="-20" dirty="0">
                <a:latin typeface="Roboto"/>
                <a:cs typeface="Roboto"/>
              </a:rPr>
              <a:t> </a:t>
            </a:r>
            <a:r>
              <a:rPr sz="900" spc="-15" dirty="0">
                <a:latin typeface="Roboto"/>
                <a:cs typeface="Roboto"/>
              </a:rPr>
              <a:t>страняются запреты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5" dirty="0">
                <a:latin typeface="Roboto"/>
                <a:cs typeface="Roboto"/>
              </a:rPr>
              <a:t>ограничения как </a:t>
            </a:r>
            <a:r>
              <a:rPr sz="900" spc="5" dirty="0">
                <a:latin typeface="Roboto"/>
                <a:cs typeface="Roboto"/>
              </a:rPr>
              <a:t>и </a:t>
            </a:r>
            <a:r>
              <a:rPr sz="900" spc="-5" dirty="0">
                <a:latin typeface="Roboto"/>
                <a:cs typeface="Roboto"/>
              </a:rPr>
              <a:t>на </a:t>
            </a:r>
            <a:r>
              <a:rPr sz="900" spc="-20" dirty="0">
                <a:latin typeface="Roboto"/>
                <a:cs typeface="Roboto"/>
              </a:rPr>
              <a:t>другую </a:t>
            </a:r>
            <a:r>
              <a:rPr sz="900" spc="-15" dirty="0">
                <a:latin typeface="Roboto"/>
                <a:cs typeface="Roboto"/>
              </a:rPr>
              <a:t> табачную</a:t>
            </a:r>
            <a:r>
              <a:rPr sz="900" spc="-10" dirty="0">
                <a:latin typeface="Roboto"/>
                <a:cs typeface="Roboto"/>
              </a:rPr>
              <a:t> продукцию: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продажа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запрещена</a:t>
            </a:r>
            <a:r>
              <a:rPr sz="900" spc="-5" dirty="0">
                <a:latin typeface="Roboto"/>
                <a:cs typeface="Roboto"/>
              </a:rPr>
              <a:t> </a:t>
            </a:r>
            <a:r>
              <a:rPr sz="900" spc="-20" dirty="0">
                <a:latin typeface="Roboto"/>
                <a:cs typeface="Roboto"/>
              </a:rPr>
              <a:t>несовер- </a:t>
            </a:r>
            <a:r>
              <a:rPr sz="900" spc="-1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шеннолетним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лицам,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запрещено</a:t>
            </a:r>
            <a:r>
              <a:rPr sz="900" dirty="0">
                <a:latin typeface="Roboto"/>
                <a:cs typeface="Roboto"/>
              </a:rPr>
              <a:t> использование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spc="-5" dirty="0">
                <a:latin typeface="Roboto"/>
                <a:cs typeface="Roboto"/>
              </a:rPr>
              <a:t>на 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отдельных территориях,</a:t>
            </a:r>
            <a:r>
              <a:rPr sz="900" spc="5" dirty="0">
                <a:latin typeface="Roboto"/>
                <a:cs typeface="Roboto"/>
              </a:rPr>
              <a:t> </a:t>
            </a:r>
            <a:r>
              <a:rPr sz="900" dirty="0">
                <a:latin typeface="Roboto"/>
                <a:cs typeface="Roboto"/>
              </a:rPr>
              <a:t>в </a:t>
            </a:r>
            <a:r>
              <a:rPr sz="900" spc="-5" dirty="0">
                <a:latin typeface="Roboto"/>
                <a:cs typeface="Roboto"/>
              </a:rPr>
              <a:t>помещениях </a:t>
            </a:r>
            <a:r>
              <a:rPr sz="900" spc="5" dirty="0">
                <a:latin typeface="Roboto"/>
                <a:cs typeface="Roboto"/>
              </a:rPr>
              <a:t>и</a:t>
            </a:r>
            <a:r>
              <a:rPr sz="900" spc="-5" dirty="0">
                <a:latin typeface="Roboto"/>
                <a:cs typeface="Roboto"/>
              </a:rPr>
              <a:t> на</a:t>
            </a:r>
            <a:r>
              <a:rPr sz="900" dirty="0">
                <a:latin typeface="Roboto"/>
                <a:cs typeface="Roboto"/>
              </a:rPr>
              <a:t> </a:t>
            </a:r>
            <a:r>
              <a:rPr sz="900" spc="-10" dirty="0">
                <a:latin typeface="Roboto"/>
                <a:cs typeface="Roboto"/>
              </a:rPr>
              <a:t>объектах.</a:t>
            </a:r>
            <a:endParaRPr sz="900">
              <a:latin typeface="Roboto"/>
              <a:cs typeface="Roboto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6600" y="1377696"/>
            <a:ext cx="2417699" cy="160782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7162457" y="4333621"/>
            <a:ext cx="3187700" cy="852805"/>
            <a:chOff x="7162457" y="4333621"/>
            <a:chExt cx="3187700" cy="852805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62457" y="4333621"/>
              <a:ext cx="285064" cy="8477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505700" y="4352925"/>
              <a:ext cx="2829560" cy="819150"/>
            </a:xfrm>
            <a:custGeom>
              <a:avLst/>
              <a:gdLst/>
              <a:ahLst/>
              <a:cxnLst/>
              <a:rect l="l" t="t" r="r" b="b"/>
              <a:pathLst>
                <a:path w="2829559" h="819150">
                  <a:moveTo>
                    <a:pt x="2693034" y="0"/>
                  </a:moveTo>
                  <a:lnTo>
                    <a:pt x="136525" y="0"/>
                  </a:lnTo>
                  <a:lnTo>
                    <a:pt x="93358" y="6956"/>
                  </a:lnTo>
                  <a:lnTo>
                    <a:pt x="55878" y="26330"/>
                  </a:lnTo>
                  <a:lnTo>
                    <a:pt x="26330" y="55878"/>
                  </a:lnTo>
                  <a:lnTo>
                    <a:pt x="6956" y="93358"/>
                  </a:lnTo>
                  <a:lnTo>
                    <a:pt x="0" y="136525"/>
                  </a:lnTo>
                  <a:lnTo>
                    <a:pt x="0" y="682625"/>
                  </a:lnTo>
                  <a:lnTo>
                    <a:pt x="6956" y="725791"/>
                  </a:lnTo>
                  <a:lnTo>
                    <a:pt x="26330" y="763271"/>
                  </a:lnTo>
                  <a:lnTo>
                    <a:pt x="55878" y="792819"/>
                  </a:lnTo>
                  <a:lnTo>
                    <a:pt x="93358" y="812193"/>
                  </a:lnTo>
                  <a:lnTo>
                    <a:pt x="136525" y="819150"/>
                  </a:lnTo>
                  <a:lnTo>
                    <a:pt x="2693034" y="819150"/>
                  </a:lnTo>
                  <a:lnTo>
                    <a:pt x="2736201" y="812193"/>
                  </a:lnTo>
                  <a:lnTo>
                    <a:pt x="2773681" y="792819"/>
                  </a:lnTo>
                  <a:lnTo>
                    <a:pt x="2803229" y="763271"/>
                  </a:lnTo>
                  <a:lnTo>
                    <a:pt x="2822603" y="725791"/>
                  </a:lnTo>
                  <a:lnTo>
                    <a:pt x="2829559" y="682625"/>
                  </a:lnTo>
                  <a:lnTo>
                    <a:pt x="2829559" y="136525"/>
                  </a:lnTo>
                  <a:lnTo>
                    <a:pt x="2822603" y="93358"/>
                  </a:lnTo>
                  <a:lnTo>
                    <a:pt x="2803229" y="55878"/>
                  </a:lnTo>
                  <a:lnTo>
                    <a:pt x="2773681" y="26330"/>
                  </a:lnTo>
                  <a:lnTo>
                    <a:pt x="2736201" y="6956"/>
                  </a:lnTo>
                  <a:lnTo>
                    <a:pt x="26930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05700" y="4352925"/>
              <a:ext cx="2829560" cy="819150"/>
            </a:xfrm>
            <a:custGeom>
              <a:avLst/>
              <a:gdLst/>
              <a:ahLst/>
              <a:cxnLst/>
              <a:rect l="l" t="t" r="r" b="b"/>
              <a:pathLst>
                <a:path w="2829559" h="819150">
                  <a:moveTo>
                    <a:pt x="136525" y="0"/>
                  </a:moveTo>
                  <a:lnTo>
                    <a:pt x="93358" y="6956"/>
                  </a:lnTo>
                  <a:lnTo>
                    <a:pt x="55878" y="26330"/>
                  </a:lnTo>
                  <a:lnTo>
                    <a:pt x="26330" y="55878"/>
                  </a:lnTo>
                  <a:lnTo>
                    <a:pt x="6956" y="93358"/>
                  </a:lnTo>
                  <a:lnTo>
                    <a:pt x="0" y="136525"/>
                  </a:lnTo>
                  <a:lnTo>
                    <a:pt x="0" y="682625"/>
                  </a:lnTo>
                  <a:lnTo>
                    <a:pt x="6956" y="725791"/>
                  </a:lnTo>
                  <a:lnTo>
                    <a:pt x="26330" y="763271"/>
                  </a:lnTo>
                  <a:lnTo>
                    <a:pt x="55878" y="792819"/>
                  </a:lnTo>
                  <a:lnTo>
                    <a:pt x="93358" y="812193"/>
                  </a:lnTo>
                  <a:lnTo>
                    <a:pt x="136525" y="819150"/>
                  </a:lnTo>
                  <a:lnTo>
                    <a:pt x="2693034" y="819150"/>
                  </a:lnTo>
                  <a:lnTo>
                    <a:pt x="2736201" y="812193"/>
                  </a:lnTo>
                  <a:lnTo>
                    <a:pt x="2773681" y="792819"/>
                  </a:lnTo>
                  <a:lnTo>
                    <a:pt x="2803229" y="763271"/>
                  </a:lnTo>
                  <a:lnTo>
                    <a:pt x="2822603" y="725791"/>
                  </a:lnTo>
                  <a:lnTo>
                    <a:pt x="2829559" y="682625"/>
                  </a:lnTo>
                  <a:lnTo>
                    <a:pt x="2829559" y="136525"/>
                  </a:lnTo>
                  <a:lnTo>
                    <a:pt x="2822603" y="93358"/>
                  </a:lnTo>
                  <a:lnTo>
                    <a:pt x="2803229" y="55878"/>
                  </a:lnTo>
                  <a:lnTo>
                    <a:pt x="2773681" y="26330"/>
                  </a:lnTo>
                  <a:lnTo>
                    <a:pt x="2736201" y="6956"/>
                  </a:lnTo>
                  <a:lnTo>
                    <a:pt x="2693034" y="0"/>
                  </a:lnTo>
                  <a:lnTo>
                    <a:pt x="136525" y="0"/>
                  </a:lnTo>
                  <a:close/>
                </a:path>
              </a:pathLst>
            </a:custGeom>
            <a:ln w="28575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643241" y="4405960"/>
            <a:ext cx="2556510" cy="693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15100"/>
              </a:lnSpc>
              <a:spcBef>
                <a:spcPts val="105"/>
              </a:spcBef>
            </a:pP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В случае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никотинового</a:t>
            </a:r>
            <a:r>
              <a:rPr sz="950" b="1" spc="-10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отравления, </a:t>
            </a:r>
            <a:r>
              <a:rPr sz="950" b="1" spc="-10" dirty="0">
                <a:solidFill>
                  <a:srgbClr val="FF0000"/>
                </a:solidFill>
                <a:latin typeface="Roboto"/>
                <a:cs typeface="Roboto"/>
              </a:rPr>
              <a:t>травм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и </a:t>
            </a:r>
            <a:r>
              <a:rPr sz="950" b="1" spc="-22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ожогов 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лица 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и 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тела, острой 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аллергической 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-15" dirty="0">
                <a:solidFill>
                  <a:srgbClr val="FF0000"/>
                </a:solidFill>
                <a:latin typeface="Roboto"/>
                <a:cs typeface="Roboto"/>
              </a:rPr>
              <a:t>р</a:t>
            </a:r>
            <a:r>
              <a:rPr sz="950" b="1" spc="15" dirty="0">
                <a:solidFill>
                  <a:srgbClr val="FF0000"/>
                </a:solidFill>
                <a:latin typeface="Roboto"/>
                <a:cs typeface="Roboto"/>
              </a:rPr>
              <a:t>е</a:t>
            </a:r>
            <a:r>
              <a:rPr sz="950" b="1" spc="-10" dirty="0">
                <a:solidFill>
                  <a:srgbClr val="FF0000"/>
                </a:solidFill>
                <a:latin typeface="Roboto"/>
                <a:cs typeface="Roboto"/>
              </a:rPr>
              <a:t>а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кци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и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-60" dirty="0">
                <a:solidFill>
                  <a:srgbClr val="FF0000"/>
                </a:solidFill>
                <a:latin typeface="Roboto"/>
                <a:cs typeface="Roboto"/>
              </a:rPr>
              <a:t>–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б</a:t>
            </a:r>
            <a:r>
              <a:rPr sz="950" b="1" spc="10" dirty="0">
                <a:solidFill>
                  <a:srgbClr val="FF0000"/>
                </a:solidFill>
                <a:latin typeface="Roboto"/>
                <a:cs typeface="Roboto"/>
              </a:rPr>
              <a:t>е</a:t>
            </a:r>
            <a:r>
              <a:rPr sz="950" b="1" spc="-45" dirty="0">
                <a:solidFill>
                  <a:srgbClr val="FF0000"/>
                </a:solidFill>
                <a:latin typeface="Roboto"/>
                <a:cs typeface="Roboto"/>
              </a:rPr>
              <a:t>з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50" b="1" spc="-10" dirty="0">
                <a:solidFill>
                  <a:srgbClr val="FF0000"/>
                </a:solidFill>
                <a:latin typeface="Roboto"/>
                <a:cs typeface="Roboto"/>
              </a:rPr>
              <a:t>тла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г</a:t>
            </a:r>
            <a:r>
              <a:rPr sz="950" b="1" spc="-15" dirty="0">
                <a:solidFill>
                  <a:srgbClr val="FF0000"/>
                </a:solidFill>
                <a:latin typeface="Roboto"/>
                <a:cs typeface="Roboto"/>
              </a:rPr>
              <a:t>а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тель</a:t>
            </a:r>
            <a:r>
              <a:rPr sz="950" b="1" spc="10" dirty="0">
                <a:solidFill>
                  <a:srgbClr val="FF0000"/>
                </a:solidFill>
                <a:latin typeface="Roboto"/>
                <a:cs typeface="Roboto"/>
              </a:rPr>
              <a:t>н</a:t>
            </a:r>
            <a:r>
              <a:rPr sz="950" b="1" spc="-15" dirty="0">
                <a:solidFill>
                  <a:srgbClr val="FF0000"/>
                </a:solidFill>
                <a:latin typeface="Roboto"/>
                <a:cs typeface="Roboto"/>
              </a:rPr>
              <a:t>ы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й в</a:t>
            </a:r>
            <a:r>
              <a:rPr sz="950" b="1" spc="-15" dirty="0">
                <a:solidFill>
                  <a:srgbClr val="FF0000"/>
                </a:solidFill>
                <a:latin typeface="Roboto"/>
                <a:cs typeface="Roboto"/>
              </a:rPr>
              <a:t>ы</a:t>
            </a:r>
            <a:r>
              <a:rPr sz="950" b="1" spc="-45" dirty="0">
                <a:solidFill>
                  <a:srgbClr val="FF0000"/>
                </a:solidFill>
                <a:latin typeface="Roboto"/>
                <a:cs typeface="Roboto"/>
              </a:rPr>
              <a:t>з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в</a:t>
            </a:r>
            <a:r>
              <a:rPr sz="950" b="1" spc="5" dirty="0">
                <a:solidFill>
                  <a:srgbClr val="FF0000"/>
                </a:solidFill>
                <a:latin typeface="Roboto"/>
                <a:cs typeface="Roboto"/>
              </a:rPr>
              <a:t> </a:t>
            </a:r>
            <a:r>
              <a:rPr sz="950" b="1" spc="-10" dirty="0">
                <a:solidFill>
                  <a:srgbClr val="FF0000"/>
                </a:solidFill>
                <a:latin typeface="Roboto"/>
                <a:cs typeface="Roboto"/>
              </a:rPr>
              <a:t>с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ко</a:t>
            </a:r>
            <a:r>
              <a:rPr sz="950" b="1" spc="-15" dirty="0">
                <a:solidFill>
                  <a:srgbClr val="FF0000"/>
                </a:solidFill>
                <a:latin typeface="Roboto"/>
                <a:cs typeface="Roboto"/>
              </a:rPr>
              <a:t>р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о</a:t>
            </a:r>
            <a:r>
              <a:rPr sz="950" b="1" dirty="0">
                <a:solidFill>
                  <a:srgbClr val="FF0000"/>
                </a:solidFill>
                <a:latin typeface="Roboto"/>
                <a:cs typeface="Roboto"/>
              </a:rPr>
              <a:t>й  </a:t>
            </a:r>
            <a:r>
              <a:rPr sz="950" b="1" spc="-5" dirty="0">
                <a:solidFill>
                  <a:srgbClr val="FF0000"/>
                </a:solidFill>
                <a:latin typeface="Roboto"/>
                <a:cs typeface="Roboto"/>
              </a:rPr>
              <a:t>медицинской помощи</a:t>
            </a:r>
            <a:endParaRPr sz="9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703</Words>
  <Application>Microsoft Office PowerPoint</Application>
  <PresentationFormat>Произвольный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Осторожно!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</dc:title>
  <dc:creator>Фёдорова</dc:creator>
  <cp:lastModifiedBy>Пользователь</cp:lastModifiedBy>
  <cp:revision>1</cp:revision>
  <dcterms:created xsi:type="dcterms:W3CDTF">2023-04-18T04:55:11Z</dcterms:created>
  <dcterms:modified xsi:type="dcterms:W3CDTF">2023-04-18T04:56:02Z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2020-02-14T00:00:00Z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2023-04-18T00:00:00Z</vt:filetime>
  </property>
</Properties>
</file>